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8" y="2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37363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Page</a:t>
            </a:r>
            <a:r>
              <a:rPr spc="15" dirty="0"/>
              <a:t> </a:t>
            </a:r>
            <a:fld id="{81D60167-4931-47E6-BA6A-407CBD079E47}" type="slidenum">
              <a:rPr dirty="0"/>
              <a:t>‹#›</a:t>
            </a:fld>
            <a:r>
              <a:rPr spc="11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69B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37363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Page</a:t>
            </a:r>
            <a:r>
              <a:rPr spc="15" dirty="0"/>
              <a:t> </a:t>
            </a:r>
            <a:fld id="{81D60167-4931-47E6-BA6A-407CBD079E47}" type="slidenum">
              <a:rPr dirty="0"/>
              <a:t>‹#›</a:t>
            </a:fld>
            <a:r>
              <a:rPr spc="11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69B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6879" y="2157983"/>
            <a:ext cx="3549650" cy="503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37363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Page</a:t>
            </a:r>
            <a:r>
              <a:rPr spc="15" dirty="0"/>
              <a:t> </a:t>
            </a:r>
            <a:fld id="{81D60167-4931-47E6-BA6A-407CBD079E47}" type="slidenum">
              <a:rPr dirty="0"/>
              <a:t>‹#›</a:t>
            </a:fld>
            <a:r>
              <a:rPr spc="11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69B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37363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Page</a:t>
            </a:r>
            <a:r>
              <a:rPr spc="15" dirty="0"/>
              <a:t> </a:t>
            </a:r>
            <a:fld id="{81D60167-4931-47E6-BA6A-407CBD079E47}" type="slidenum">
              <a:rPr dirty="0"/>
              <a:t>‹#›</a:t>
            </a:fld>
            <a:r>
              <a:rPr spc="11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37363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Page</a:t>
            </a:r>
            <a:r>
              <a:rPr spc="15" dirty="0"/>
              <a:t> </a:t>
            </a:r>
            <a:fld id="{81D60167-4931-47E6-BA6A-407CBD079E47}" type="slidenum">
              <a:rPr dirty="0"/>
              <a:t>‹#›</a:t>
            </a:fld>
            <a:r>
              <a:rPr spc="11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792461" y="304004"/>
            <a:ext cx="248285" cy="250190"/>
          </a:xfrm>
          <a:custGeom>
            <a:avLst/>
            <a:gdLst/>
            <a:ahLst/>
            <a:cxnLst/>
            <a:rect l="l" t="t" r="r" b="b"/>
            <a:pathLst>
              <a:path w="248284" h="250190">
                <a:moveTo>
                  <a:pt x="55626" y="193327"/>
                </a:moveTo>
                <a:lnTo>
                  <a:pt x="8255" y="193327"/>
                </a:lnTo>
                <a:lnTo>
                  <a:pt x="3683" y="193327"/>
                </a:lnTo>
                <a:lnTo>
                  <a:pt x="0" y="189644"/>
                </a:lnTo>
                <a:lnTo>
                  <a:pt x="0" y="185326"/>
                </a:lnTo>
                <a:lnTo>
                  <a:pt x="0" y="73566"/>
                </a:lnTo>
                <a:lnTo>
                  <a:pt x="0" y="69121"/>
                </a:lnTo>
                <a:lnTo>
                  <a:pt x="3683" y="65565"/>
                </a:lnTo>
                <a:lnTo>
                  <a:pt x="8255" y="65565"/>
                </a:lnTo>
                <a:lnTo>
                  <a:pt x="239903" y="65565"/>
                </a:lnTo>
                <a:lnTo>
                  <a:pt x="244348" y="65565"/>
                </a:lnTo>
                <a:lnTo>
                  <a:pt x="248158" y="69121"/>
                </a:lnTo>
                <a:lnTo>
                  <a:pt x="248158" y="73566"/>
                </a:lnTo>
                <a:lnTo>
                  <a:pt x="248158" y="185326"/>
                </a:lnTo>
                <a:lnTo>
                  <a:pt x="248158" y="189644"/>
                </a:lnTo>
                <a:lnTo>
                  <a:pt x="244348" y="193327"/>
                </a:lnTo>
                <a:lnTo>
                  <a:pt x="239903" y="193327"/>
                </a:lnTo>
                <a:lnTo>
                  <a:pt x="192532" y="193327"/>
                </a:lnTo>
              </a:path>
              <a:path w="248284" h="250190">
                <a:moveTo>
                  <a:pt x="56388" y="65057"/>
                </a:moveTo>
                <a:lnTo>
                  <a:pt x="192925" y="65057"/>
                </a:lnTo>
                <a:lnTo>
                  <a:pt x="192925" y="0"/>
                </a:lnTo>
                <a:lnTo>
                  <a:pt x="56388" y="0"/>
                </a:lnTo>
                <a:lnTo>
                  <a:pt x="56388" y="65057"/>
                </a:lnTo>
                <a:close/>
              </a:path>
              <a:path w="248284" h="250190">
                <a:moveTo>
                  <a:pt x="56388" y="249842"/>
                </a:moveTo>
                <a:lnTo>
                  <a:pt x="192925" y="249842"/>
                </a:lnTo>
                <a:lnTo>
                  <a:pt x="192925" y="141791"/>
                </a:lnTo>
                <a:lnTo>
                  <a:pt x="56388" y="141791"/>
                </a:lnTo>
                <a:lnTo>
                  <a:pt x="56388" y="249842"/>
                </a:lnTo>
                <a:close/>
              </a:path>
            </a:pathLst>
          </a:custGeom>
          <a:ln w="13970">
            <a:solidFill>
              <a:srgbClr val="AEA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068" y="1337259"/>
            <a:ext cx="986561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9B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3715" y="7220813"/>
            <a:ext cx="792480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373636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Page</a:t>
            </a:r>
            <a:r>
              <a:rPr spc="15" dirty="0"/>
              <a:t> </a:t>
            </a:r>
            <a:fld id="{81D60167-4931-47E6-BA6A-407CBD079E47}" type="slidenum">
              <a:rPr dirty="0"/>
              <a:t>‹#›</a:t>
            </a:fld>
            <a:r>
              <a:rPr spc="11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hyperlink" Target="http://www.aegon.co.uk/content/dam/ukpaw/hidden/ARC-welcome-journey-email-2-model.pdf" TargetMode="External"/><Relationship Id="rId18" Type="http://schemas.openxmlformats.org/officeDocument/2006/relationships/image" Target="../media/image38.png"/><Relationship Id="rId3" Type="http://schemas.openxmlformats.org/officeDocument/2006/relationships/image" Target="../media/image29.png"/><Relationship Id="rId21" Type="http://schemas.openxmlformats.org/officeDocument/2006/relationships/image" Target="../media/image41.png"/><Relationship Id="rId7" Type="http://schemas.openxmlformats.org/officeDocument/2006/relationships/image" Target="../media/image31.png"/><Relationship Id="rId12" Type="http://schemas.openxmlformats.org/officeDocument/2006/relationships/image" Target="../media/image34.jpg"/><Relationship Id="rId17" Type="http://schemas.openxmlformats.org/officeDocument/2006/relationships/image" Target="../media/image37.jpg"/><Relationship Id="rId2" Type="http://schemas.openxmlformats.org/officeDocument/2006/relationships/hyperlink" Target="http://www.aegon.co.uk/content/dam/ukpaw/hidden/ARC-welcomejourney-email3-combinepots.pdf" TargetMode="External"/><Relationship Id="rId16" Type="http://schemas.openxmlformats.org/officeDocument/2006/relationships/hyperlink" Target="http://www.aegon.co.uk/content/dam/ukpaw/hidden/ARC-welcomejourney-email4-investmentoptions.pdf" TargetMode="External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11" Type="http://schemas.openxmlformats.org/officeDocument/2006/relationships/hyperlink" Target="http://www.aegon.co.uk/content/dam/ukpaw/hidden/ARC-welcomejourney-email6-nomform.pdf" TargetMode="External"/><Relationship Id="rId5" Type="http://schemas.openxmlformats.org/officeDocument/2006/relationships/image" Target="../media/image17.png"/><Relationship Id="rId15" Type="http://schemas.openxmlformats.org/officeDocument/2006/relationships/image" Target="../media/image36.png"/><Relationship Id="rId10" Type="http://schemas.openxmlformats.org/officeDocument/2006/relationships/image" Target="../media/image33.jpg"/><Relationship Id="rId19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hyperlink" Target="http://www.aegon.co.uk/content/dam/ukpaw/hidden/ARC-welcomejourney-email5-reviewcontributions.pdf" TargetMode="External"/><Relationship Id="rId1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imeo.com/96760277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6048375"/>
          </a:xfrm>
          <a:custGeom>
            <a:avLst/>
            <a:gdLst/>
            <a:ahLst/>
            <a:cxnLst/>
            <a:rect l="l" t="t" r="r" b="b"/>
            <a:pathLst>
              <a:path w="10692765" h="6048375">
                <a:moveTo>
                  <a:pt x="10692257" y="0"/>
                </a:moveTo>
                <a:lnTo>
                  <a:pt x="0" y="0"/>
                </a:lnTo>
                <a:lnTo>
                  <a:pt x="0" y="6048374"/>
                </a:lnTo>
                <a:lnTo>
                  <a:pt x="10692257" y="6048374"/>
                </a:lnTo>
                <a:lnTo>
                  <a:pt x="10692257" y="0"/>
                </a:lnTo>
                <a:close/>
              </a:path>
            </a:pathLst>
          </a:custGeom>
          <a:solidFill>
            <a:srgbClr val="00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37616" y="724788"/>
            <a:ext cx="5090795" cy="298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2190"/>
              </a:lnSpc>
            </a:pPr>
            <a:r>
              <a:rPr sz="2300" spc="-5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Calibri"/>
                <a:cs typeface="Calibri"/>
              </a:rPr>
              <a:t>employer</a:t>
            </a:r>
            <a:r>
              <a:rPr sz="23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2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ts val="5400"/>
              </a:lnSpc>
              <a:spcBef>
                <a:spcPts val="1985"/>
              </a:spcBef>
            </a:pPr>
            <a:r>
              <a:rPr sz="4700" spc="-25" dirty="0">
                <a:solidFill>
                  <a:srgbClr val="FFFFFF"/>
                </a:solidFill>
                <a:latin typeface="Calibri"/>
                <a:cs typeface="Calibri"/>
              </a:rPr>
              <a:t>Retiready</a:t>
            </a:r>
            <a:r>
              <a:rPr sz="47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700" spc="-10" dirty="0">
                <a:solidFill>
                  <a:srgbClr val="FFFFFF"/>
                </a:solidFill>
                <a:latin typeface="Calibri"/>
                <a:cs typeface="Calibri"/>
              </a:rPr>
              <a:t>activation </a:t>
            </a:r>
            <a:r>
              <a:rPr sz="47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47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700" spc="-45" dirty="0">
                <a:solidFill>
                  <a:srgbClr val="FFFFFF"/>
                </a:solidFill>
                <a:latin typeface="Calibri"/>
                <a:cs typeface="Calibri"/>
              </a:rPr>
              <a:t>welcome</a:t>
            </a:r>
            <a:r>
              <a:rPr sz="47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700" spc="-90" dirty="0">
                <a:solidFill>
                  <a:srgbClr val="FFFFFF"/>
                </a:solidFill>
                <a:latin typeface="Calibri"/>
                <a:cs typeface="Calibri"/>
              </a:rPr>
              <a:t>journey</a:t>
            </a:r>
            <a:endParaRPr sz="47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02152" y="3267455"/>
            <a:ext cx="6693534" cy="2505710"/>
            <a:chOff x="3502152" y="3267455"/>
            <a:chExt cx="6693534" cy="2505710"/>
          </a:xfrm>
        </p:grpSpPr>
        <p:sp>
          <p:nvSpPr>
            <p:cNvPr id="5" name="object 5"/>
            <p:cNvSpPr/>
            <p:nvPr/>
          </p:nvSpPr>
          <p:spPr>
            <a:xfrm>
              <a:off x="9602723" y="3267455"/>
              <a:ext cx="593090" cy="603250"/>
            </a:xfrm>
            <a:custGeom>
              <a:avLst/>
              <a:gdLst/>
              <a:ahLst/>
              <a:cxnLst/>
              <a:rect l="l" t="t" r="r" b="b"/>
              <a:pathLst>
                <a:path w="593090" h="603250">
                  <a:moveTo>
                    <a:pt x="508889" y="0"/>
                  </a:moveTo>
                  <a:lnTo>
                    <a:pt x="456819" y="29844"/>
                  </a:lnTo>
                  <a:lnTo>
                    <a:pt x="418465" y="71246"/>
                  </a:lnTo>
                  <a:lnTo>
                    <a:pt x="381253" y="118617"/>
                  </a:lnTo>
                  <a:lnTo>
                    <a:pt x="96900" y="102996"/>
                  </a:lnTo>
                  <a:lnTo>
                    <a:pt x="50546" y="101345"/>
                  </a:lnTo>
                  <a:lnTo>
                    <a:pt x="1016" y="135127"/>
                  </a:lnTo>
                  <a:lnTo>
                    <a:pt x="0" y="139191"/>
                  </a:lnTo>
                  <a:lnTo>
                    <a:pt x="2031" y="146811"/>
                  </a:lnTo>
                  <a:lnTo>
                    <a:pt x="4825" y="149859"/>
                  </a:lnTo>
                  <a:lnTo>
                    <a:pt x="185420" y="210184"/>
                  </a:lnTo>
                  <a:lnTo>
                    <a:pt x="187325" y="211200"/>
                  </a:lnTo>
                  <a:lnTo>
                    <a:pt x="188595" y="211581"/>
                  </a:lnTo>
                  <a:lnTo>
                    <a:pt x="279146" y="260984"/>
                  </a:lnTo>
                  <a:lnTo>
                    <a:pt x="191007" y="396875"/>
                  </a:lnTo>
                  <a:lnTo>
                    <a:pt x="88519" y="397128"/>
                  </a:lnTo>
                  <a:lnTo>
                    <a:pt x="83439" y="397763"/>
                  </a:lnTo>
                  <a:lnTo>
                    <a:pt x="43687" y="429259"/>
                  </a:lnTo>
                  <a:lnTo>
                    <a:pt x="42545" y="432942"/>
                  </a:lnTo>
                  <a:lnTo>
                    <a:pt x="43433" y="440435"/>
                  </a:lnTo>
                  <a:lnTo>
                    <a:pt x="45339" y="443864"/>
                  </a:lnTo>
                  <a:lnTo>
                    <a:pt x="49656" y="446785"/>
                  </a:lnTo>
                  <a:lnTo>
                    <a:pt x="184911" y="489838"/>
                  </a:lnTo>
                  <a:lnTo>
                    <a:pt x="252983" y="586613"/>
                  </a:lnTo>
                  <a:lnTo>
                    <a:pt x="261366" y="598169"/>
                  </a:lnTo>
                  <a:lnTo>
                    <a:pt x="263271" y="600328"/>
                  </a:lnTo>
                  <a:lnTo>
                    <a:pt x="266065" y="602360"/>
                  </a:lnTo>
                  <a:lnTo>
                    <a:pt x="269748" y="603250"/>
                  </a:lnTo>
                  <a:lnTo>
                    <a:pt x="275844" y="602233"/>
                  </a:lnTo>
                  <a:lnTo>
                    <a:pt x="296799" y="569213"/>
                  </a:lnTo>
                  <a:lnTo>
                    <a:pt x="298576" y="557656"/>
                  </a:lnTo>
                  <a:lnTo>
                    <a:pt x="296036" y="544448"/>
                  </a:lnTo>
                  <a:lnTo>
                    <a:pt x="271399" y="463041"/>
                  </a:lnTo>
                  <a:lnTo>
                    <a:pt x="265810" y="445388"/>
                  </a:lnTo>
                  <a:lnTo>
                    <a:pt x="364108" y="321944"/>
                  </a:lnTo>
                  <a:lnTo>
                    <a:pt x="439800" y="391921"/>
                  </a:lnTo>
                  <a:lnTo>
                    <a:pt x="440435" y="393064"/>
                  </a:lnTo>
                  <a:lnTo>
                    <a:pt x="442086" y="394461"/>
                  </a:lnTo>
                  <a:lnTo>
                    <a:pt x="556768" y="546226"/>
                  </a:lnTo>
                  <a:lnTo>
                    <a:pt x="560577" y="548004"/>
                  </a:lnTo>
                  <a:lnTo>
                    <a:pt x="565657" y="547623"/>
                  </a:lnTo>
                  <a:lnTo>
                    <a:pt x="590042" y="513460"/>
                  </a:lnTo>
                  <a:lnTo>
                    <a:pt x="592708" y="505967"/>
                  </a:lnTo>
                  <a:lnTo>
                    <a:pt x="588264" y="487552"/>
                  </a:lnTo>
                  <a:lnTo>
                    <a:pt x="572007" y="444118"/>
                  </a:lnTo>
                  <a:lnTo>
                    <a:pt x="466725" y="179958"/>
                  </a:lnTo>
                  <a:lnTo>
                    <a:pt x="501142" y="127634"/>
                  </a:lnTo>
                  <a:lnTo>
                    <a:pt x="522604" y="92963"/>
                  </a:lnTo>
                  <a:lnTo>
                    <a:pt x="537718" y="38480"/>
                  </a:lnTo>
                  <a:lnTo>
                    <a:pt x="538352" y="14858"/>
                  </a:lnTo>
                  <a:lnTo>
                    <a:pt x="537336" y="8635"/>
                  </a:lnTo>
                  <a:lnTo>
                    <a:pt x="535051" y="3682"/>
                  </a:lnTo>
                  <a:lnTo>
                    <a:pt x="530986" y="761"/>
                  </a:lnTo>
                  <a:lnTo>
                    <a:pt x="508889" y="0"/>
                  </a:lnTo>
                  <a:close/>
                </a:path>
              </a:pathLst>
            </a:custGeom>
            <a:solidFill>
              <a:srgbClr val="12B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4896" y="3496055"/>
              <a:ext cx="199644" cy="298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5896" y="3799331"/>
              <a:ext cx="249935" cy="2499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9760" y="3825239"/>
              <a:ext cx="248411" cy="295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4636" y="5585460"/>
              <a:ext cx="187451" cy="1874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61054" y="5578601"/>
              <a:ext cx="21590" cy="19685"/>
            </a:xfrm>
            <a:custGeom>
              <a:avLst/>
              <a:gdLst/>
              <a:ahLst/>
              <a:cxnLst/>
              <a:rect l="l" t="t" r="r" b="b"/>
              <a:pathLst>
                <a:path w="21589" h="19685">
                  <a:moveTo>
                    <a:pt x="0" y="19685"/>
                  </a:moveTo>
                  <a:lnTo>
                    <a:pt x="4445" y="15493"/>
                  </a:lnTo>
                  <a:lnTo>
                    <a:pt x="8128" y="12065"/>
                  </a:lnTo>
                  <a:lnTo>
                    <a:pt x="13081" y="7493"/>
                  </a:lnTo>
                  <a:lnTo>
                    <a:pt x="21336" y="0"/>
                  </a:lnTo>
                </a:path>
              </a:pathLst>
            </a:custGeom>
            <a:ln w="43713">
              <a:solidFill>
                <a:srgbClr val="A1D9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14394" y="3915918"/>
              <a:ext cx="5532120" cy="1741805"/>
            </a:xfrm>
            <a:custGeom>
              <a:avLst/>
              <a:gdLst/>
              <a:ahLst/>
              <a:cxnLst/>
              <a:rect l="l" t="t" r="r" b="b"/>
              <a:pathLst>
                <a:path w="5532120" h="1741804">
                  <a:moveTo>
                    <a:pt x="0" y="1633347"/>
                  </a:moveTo>
                  <a:lnTo>
                    <a:pt x="35940" y="1601216"/>
                  </a:lnTo>
                  <a:lnTo>
                    <a:pt x="80136" y="1562227"/>
                  </a:lnTo>
                  <a:lnTo>
                    <a:pt x="131698" y="1516888"/>
                  </a:lnTo>
                  <a:lnTo>
                    <a:pt x="190245" y="1465961"/>
                  </a:lnTo>
                  <a:lnTo>
                    <a:pt x="221868" y="1438529"/>
                  </a:lnTo>
                  <a:lnTo>
                    <a:pt x="255142" y="1410081"/>
                  </a:lnTo>
                  <a:lnTo>
                    <a:pt x="289813" y="1380363"/>
                  </a:lnTo>
                  <a:lnTo>
                    <a:pt x="325881" y="1349756"/>
                  </a:lnTo>
                  <a:lnTo>
                    <a:pt x="363219" y="1318133"/>
                  </a:lnTo>
                  <a:lnTo>
                    <a:pt x="401700" y="1285621"/>
                  </a:lnTo>
                  <a:lnTo>
                    <a:pt x="441451" y="1252474"/>
                  </a:lnTo>
                  <a:lnTo>
                    <a:pt x="482218" y="1218565"/>
                  </a:lnTo>
                  <a:lnTo>
                    <a:pt x="524128" y="1184021"/>
                  </a:lnTo>
                  <a:lnTo>
                    <a:pt x="566801" y="1148969"/>
                  </a:lnTo>
                  <a:lnTo>
                    <a:pt x="610488" y="1113409"/>
                  </a:lnTo>
                  <a:lnTo>
                    <a:pt x="654938" y="1077468"/>
                  </a:lnTo>
                  <a:lnTo>
                    <a:pt x="700151" y="1041400"/>
                  </a:lnTo>
                  <a:lnTo>
                    <a:pt x="745870" y="1004951"/>
                  </a:lnTo>
                  <a:lnTo>
                    <a:pt x="792352" y="968375"/>
                  </a:lnTo>
                  <a:lnTo>
                    <a:pt x="839215" y="931799"/>
                  </a:lnTo>
                  <a:lnTo>
                    <a:pt x="886586" y="895223"/>
                  </a:lnTo>
                  <a:lnTo>
                    <a:pt x="934338" y="858774"/>
                  </a:lnTo>
                  <a:lnTo>
                    <a:pt x="982344" y="822579"/>
                  </a:lnTo>
                  <a:lnTo>
                    <a:pt x="1030604" y="786511"/>
                  </a:lnTo>
                  <a:lnTo>
                    <a:pt x="1078991" y="750824"/>
                  </a:lnTo>
                  <a:lnTo>
                    <a:pt x="1127378" y="715645"/>
                  </a:lnTo>
                  <a:lnTo>
                    <a:pt x="1175892" y="680847"/>
                  </a:lnTo>
                  <a:lnTo>
                    <a:pt x="1224279" y="646684"/>
                  </a:lnTo>
                  <a:lnTo>
                    <a:pt x="1272539" y="613156"/>
                  </a:lnTo>
                  <a:lnTo>
                    <a:pt x="1320545" y="580390"/>
                  </a:lnTo>
                  <a:lnTo>
                    <a:pt x="1368425" y="548513"/>
                  </a:lnTo>
                  <a:lnTo>
                    <a:pt x="1415795" y="517525"/>
                  </a:lnTo>
                  <a:lnTo>
                    <a:pt x="1462785" y="487426"/>
                  </a:lnTo>
                  <a:lnTo>
                    <a:pt x="1509267" y="458470"/>
                  </a:lnTo>
                  <a:lnTo>
                    <a:pt x="1555241" y="430530"/>
                  </a:lnTo>
                  <a:lnTo>
                    <a:pt x="1600580" y="403987"/>
                  </a:lnTo>
                  <a:lnTo>
                    <a:pt x="1645157" y="378587"/>
                  </a:lnTo>
                  <a:lnTo>
                    <a:pt x="1688845" y="354711"/>
                  </a:lnTo>
                  <a:lnTo>
                    <a:pt x="1731771" y="332232"/>
                  </a:lnTo>
                  <a:lnTo>
                    <a:pt x="1786127" y="305816"/>
                  </a:lnTo>
                  <a:lnTo>
                    <a:pt x="1839848" y="282321"/>
                  </a:lnTo>
                  <a:lnTo>
                    <a:pt x="1892934" y="261747"/>
                  </a:lnTo>
                  <a:lnTo>
                    <a:pt x="1945258" y="243967"/>
                  </a:lnTo>
                  <a:lnTo>
                    <a:pt x="1996947" y="228981"/>
                  </a:lnTo>
                  <a:lnTo>
                    <a:pt x="2047875" y="216662"/>
                  </a:lnTo>
                  <a:lnTo>
                    <a:pt x="2098040" y="207010"/>
                  </a:lnTo>
                  <a:lnTo>
                    <a:pt x="2147442" y="199898"/>
                  </a:lnTo>
                  <a:lnTo>
                    <a:pt x="2195956" y="195199"/>
                  </a:lnTo>
                  <a:lnTo>
                    <a:pt x="2243708" y="192913"/>
                  </a:lnTo>
                  <a:lnTo>
                    <a:pt x="2290698" y="193040"/>
                  </a:lnTo>
                  <a:lnTo>
                    <a:pt x="2336672" y="195326"/>
                  </a:lnTo>
                  <a:lnTo>
                    <a:pt x="2381757" y="199771"/>
                  </a:lnTo>
                  <a:lnTo>
                    <a:pt x="2425954" y="206375"/>
                  </a:lnTo>
                  <a:lnTo>
                    <a:pt x="2469260" y="214884"/>
                  </a:lnTo>
                  <a:lnTo>
                    <a:pt x="2511552" y="225552"/>
                  </a:lnTo>
                  <a:lnTo>
                    <a:pt x="2552827" y="237998"/>
                  </a:lnTo>
                  <a:lnTo>
                    <a:pt x="2593085" y="252222"/>
                  </a:lnTo>
                  <a:lnTo>
                    <a:pt x="2632329" y="268224"/>
                  </a:lnTo>
                  <a:lnTo>
                    <a:pt x="2670555" y="285877"/>
                  </a:lnTo>
                  <a:lnTo>
                    <a:pt x="2707639" y="305054"/>
                  </a:lnTo>
                  <a:lnTo>
                    <a:pt x="2743580" y="325882"/>
                  </a:lnTo>
                  <a:lnTo>
                    <a:pt x="2778379" y="348107"/>
                  </a:lnTo>
                  <a:lnTo>
                    <a:pt x="2812160" y="371729"/>
                  </a:lnTo>
                  <a:lnTo>
                    <a:pt x="2844673" y="396621"/>
                  </a:lnTo>
                  <a:lnTo>
                    <a:pt x="2875914" y="422656"/>
                  </a:lnTo>
                  <a:lnTo>
                    <a:pt x="2906013" y="449961"/>
                  </a:lnTo>
                  <a:lnTo>
                    <a:pt x="2934842" y="478409"/>
                  </a:lnTo>
                  <a:lnTo>
                    <a:pt x="2962402" y="507746"/>
                  </a:lnTo>
                  <a:lnTo>
                    <a:pt x="2988690" y="537972"/>
                  </a:lnTo>
                  <a:lnTo>
                    <a:pt x="3013582" y="569214"/>
                  </a:lnTo>
                  <a:lnTo>
                    <a:pt x="3037204" y="601218"/>
                  </a:lnTo>
                  <a:lnTo>
                    <a:pt x="3059429" y="633857"/>
                  </a:lnTo>
                  <a:lnTo>
                    <a:pt x="3080257" y="667131"/>
                  </a:lnTo>
                  <a:lnTo>
                    <a:pt x="3099688" y="701040"/>
                  </a:lnTo>
                  <a:lnTo>
                    <a:pt x="3117723" y="735457"/>
                  </a:lnTo>
                  <a:lnTo>
                    <a:pt x="3134232" y="770255"/>
                  </a:lnTo>
                  <a:lnTo>
                    <a:pt x="3149219" y="805434"/>
                  </a:lnTo>
                  <a:lnTo>
                    <a:pt x="3174746" y="876554"/>
                  </a:lnTo>
                  <a:lnTo>
                    <a:pt x="3188588" y="925449"/>
                  </a:lnTo>
                  <a:lnTo>
                    <a:pt x="3199383" y="973455"/>
                  </a:lnTo>
                  <a:lnTo>
                    <a:pt x="3206877" y="1020318"/>
                  </a:lnTo>
                  <a:lnTo>
                    <a:pt x="3211449" y="1066165"/>
                  </a:lnTo>
                  <a:lnTo>
                    <a:pt x="3213100" y="1110869"/>
                  </a:lnTo>
                  <a:lnTo>
                    <a:pt x="3211956" y="1154430"/>
                  </a:lnTo>
                  <a:lnTo>
                    <a:pt x="3208147" y="1196848"/>
                  </a:lnTo>
                  <a:lnTo>
                    <a:pt x="3201797" y="1237996"/>
                  </a:lnTo>
                  <a:lnTo>
                    <a:pt x="3192779" y="1277874"/>
                  </a:lnTo>
                  <a:lnTo>
                    <a:pt x="3181477" y="1316355"/>
                  </a:lnTo>
                  <a:lnTo>
                    <a:pt x="3167887" y="1353566"/>
                  </a:lnTo>
                  <a:lnTo>
                    <a:pt x="3152139" y="1389253"/>
                  </a:lnTo>
                  <a:lnTo>
                    <a:pt x="3134232" y="1423543"/>
                  </a:lnTo>
                  <a:lnTo>
                    <a:pt x="3114294" y="1456309"/>
                  </a:lnTo>
                  <a:lnTo>
                    <a:pt x="3068954" y="1517142"/>
                  </a:lnTo>
                  <a:lnTo>
                    <a:pt x="3017011" y="1571498"/>
                  </a:lnTo>
                  <a:lnTo>
                    <a:pt x="2958973" y="1618869"/>
                  </a:lnTo>
                  <a:lnTo>
                    <a:pt x="2895980" y="1659128"/>
                  </a:lnTo>
                  <a:lnTo>
                    <a:pt x="2828544" y="1691767"/>
                  </a:lnTo>
                  <a:lnTo>
                    <a:pt x="2757804" y="1716532"/>
                  </a:lnTo>
                  <a:lnTo>
                    <a:pt x="2684272" y="1732915"/>
                  </a:lnTo>
                  <a:lnTo>
                    <a:pt x="2608960" y="1740789"/>
                  </a:lnTo>
                  <a:lnTo>
                    <a:pt x="2570733" y="1741424"/>
                  </a:lnTo>
                  <a:lnTo>
                    <a:pt x="2532506" y="1739646"/>
                  </a:lnTo>
                  <a:lnTo>
                    <a:pt x="2494153" y="1735709"/>
                  </a:lnTo>
                  <a:lnTo>
                    <a:pt x="2455926" y="1729232"/>
                  </a:lnTo>
                  <a:lnTo>
                    <a:pt x="2417698" y="1720469"/>
                  </a:lnTo>
                  <a:lnTo>
                    <a:pt x="2379853" y="1709166"/>
                  </a:lnTo>
                  <a:lnTo>
                    <a:pt x="2342260" y="1695450"/>
                  </a:lnTo>
                  <a:lnTo>
                    <a:pt x="2305177" y="1679067"/>
                  </a:lnTo>
                  <a:lnTo>
                    <a:pt x="2268601" y="1660144"/>
                  </a:lnTo>
                  <a:lnTo>
                    <a:pt x="2232786" y="1638681"/>
                  </a:lnTo>
                  <a:lnTo>
                    <a:pt x="2196083" y="1613916"/>
                  </a:lnTo>
                  <a:lnTo>
                    <a:pt x="2161540" y="1588643"/>
                  </a:lnTo>
                  <a:lnTo>
                    <a:pt x="2129281" y="1562862"/>
                  </a:lnTo>
                  <a:lnTo>
                    <a:pt x="2099182" y="1536446"/>
                  </a:lnTo>
                  <a:lnTo>
                    <a:pt x="2071242" y="1509395"/>
                  </a:lnTo>
                  <a:lnTo>
                    <a:pt x="2021585" y="1454150"/>
                  </a:lnTo>
                  <a:lnTo>
                    <a:pt x="1980310" y="1397127"/>
                  </a:lnTo>
                  <a:lnTo>
                    <a:pt x="1947036" y="1338580"/>
                  </a:lnTo>
                  <a:lnTo>
                    <a:pt x="1921509" y="1278763"/>
                  </a:lnTo>
                  <a:lnTo>
                    <a:pt x="1903476" y="1217803"/>
                  </a:lnTo>
                  <a:lnTo>
                    <a:pt x="1892807" y="1156081"/>
                  </a:lnTo>
                  <a:lnTo>
                    <a:pt x="1888997" y="1093724"/>
                  </a:lnTo>
                  <a:lnTo>
                    <a:pt x="1892045" y="1031113"/>
                  </a:lnTo>
                  <a:lnTo>
                    <a:pt x="1901570" y="968248"/>
                  </a:lnTo>
                  <a:lnTo>
                    <a:pt x="1917445" y="905383"/>
                  </a:lnTo>
                  <a:lnTo>
                    <a:pt x="1939289" y="842899"/>
                  </a:lnTo>
                  <a:lnTo>
                    <a:pt x="1966976" y="781050"/>
                  </a:lnTo>
                  <a:lnTo>
                    <a:pt x="2000122" y="719836"/>
                  </a:lnTo>
                  <a:lnTo>
                    <a:pt x="2038603" y="659511"/>
                  </a:lnTo>
                  <a:lnTo>
                    <a:pt x="2082038" y="600583"/>
                  </a:lnTo>
                  <a:lnTo>
                    <a:pt x="2130425" y="542925"/>
                  </a:lnTo>
                  <a:lnTo>
                    <a:pt x="2156332" y="514731"/>
                  </a:lnTo>
                  <a:lnTo>
                    <a:pt x="2183256" y="487045"/>
                  </a:lnTo>
                  <a:lnTo>
                    <a:pt x="2211323" y="459740"/>
                  </a:lnTo>
                  <a:lnTo>
                    <a:pt x="2240406" y="432943"/>
                  </a:lnTo>
                  <a:lnTo>
                    <a:pt x="2270505" y="406654"/>
                  </a:lnTo>
                  <a:lnTo>
                    <a:pt x="2301620" y="381000"/>
                  </a:lnTo>
                  <a:lnTo>
                    <a:pt x="2333752" y="355854"/>
                  </a:lnTo>
                  <a:lnTo>
                    <a:pt x="2366644" y="331343"/>
                  </a:lnTo>
                  <a:lnTo>
                    <a:pt x="2400554" y="307467"/>
                  </a:lnTo>
                  <a:lnTo>
                    <a:pt x="2435352" y="284353"/>
                  </a:lnTo>
                  <a:lnTo>
                    <a:pt x="2470911" y="261747"/>
                  </a:lnTo>
                  <a:lnTo>
                    <a:pt x="2507233" y="240030"/>
                  </a:lnTo>
                  <a:lnTo>
                    <a:pt x="2544317" y="218948"/>
                  </a:lnTo>
                  <a:lnTo>
                    <a:pt x="2582164" y="198755"/>
                  </a:lnTo>
                  <a:lnTo>
                    <a:pt x="2620772" y="179324"/>
                  </a:lnTo>
                  <a:lnTo>
                    <a:pt x="2660014" y="160782"/>
                  </a:lnTo>
                  <a:lnTo>
                    <a:pt x="2699892" y="143002"/>
                  </a:lnTo>
                  <a:lnTo>
                    <a:pt x="2740405" y="126111"/>
                  </a:lnTo>
                  <a:lnTo>
                    <a:pt x="2781427" y="110236"/>
                  </a:lnTo>
                  <a:lnTo>
                    <a:pt x="2823082" y="95250"/>
                  </a:lnTo>
                  <a:lnTo>
                    <a:pt x="2865247" y="81280"/>
                  </a:lnTo>
                  <a:lnTo>
                    <a:pt x="2907919" y="68326"/>
                  </a:lnTo>
                  <a:lnTo>
                    <a:pt x="2950972" y="56388"/>
                  </a:lnTo>
                  <a:lnTo>
                    <a:pt x="2994532" y="45466"/>
                  </a:lnTo>
                  <a:lnTo>
                    <a:pt x="3038475" y="35687"/>
                  </a:lnTo>
                  <a:lnTo>
                    <a:pt x="3082671" y="27051"/>
                  </a:lnTo>
                  <a:lnTo>
                    <a:pt x="3127375" y="19558"/>
                  </a:lnTo>
                  <a:lnTo>
                    <a:pt x="3172332" y="13208"/>
                  </a:lnTo>
                  <a:lnTo>
                    <a:pt x="3217545" y="8001"/>
                  </a:lnTo>
                  <a:lnTo>
                    <a:pt x="3263010" y="4191"/>
                  </a:lnTo>
                  <a:lnTo>
                    <a:pt x="3308604" y="1524"/>
                  </a:lnTo>
                  <a:lnTo>
                    <a:pt x="3354451" y="127"/>
                  </a:lnTo>
                  <a:lnTo>
                    <a:pt x="3425952" y="0"/>
                  </a:lnTo>
                  <a:lnTo>
                    <a:pt x="3494151" y="1651"/>
                  </a:lnTo>
                  <a:lnTo>
                    <a:pt x="3559175" y="5207"/>
                  </a:lnTo>
                  <a:lnTo>
                    <a:pt x="3621278" y="10287"/>
                  </a:lnTo>
                  <a:lnTo>
                    <a:pt x="3680459" y="17018"/>
                  </a:lnTo>
                  <a:lnTo>
                    <a:pt x="3736721" y="25273"/>
                  </a:lnTo>
                  <a:lnTo>
                    <a:pt x="3790441" y="34925"/>
                  </a:lnTo>
                  <a:lnTo>
                    <a:pt x="3841623" y="45847"/>
                  </a:lnTo>
                  <a:lnTo>
                    <a:pt x="3890263" y="58166"/>
                  </a:lnTo>
                  <a:lnTo>
                    <a:pt x="3936746" y="71501"/>
                  </a:lnTo>
                  <a:lnTo>
                    <a:pt x="3980941" y="85979"/>
                  </a:lnTo>
                  <a:lnTo>
                    <a:pt x="4022979" y="101473"/>
                  </a:lnTo>
                  <a:lnTo>
                    <a:pt x="4063110" y="117729"/>
                  </a:lnTo>
                  <a:lnTo>
                    <a:pt x="4101464" y="134874"/>
                  </a:lnTo>
                  <a:lnTo>
                    <a:pt x="4138040" y="152781"/>
                  </a:lnTo>
                  <a:lnTo>
                    <a:pt x="4173092" y="171196"/>
                  </a:lnTo>
                  <a:lnTo>
                    <a:pt x="4206494" y="190246"/>
                  </a:lnTo>
                  <a:lnTo>
                    <a:pt x="4269485" y="229743"/>
                  </a:lnTo>
                  <a:lnTo>
                    <a:pt x="4327906" y="270256"/>
                  </a:lnTo>
                  <a:lnTo>
                    <a:pt x="4382642" y="311150"/>
                  </a:lnTo>
                  <a:lnTo>
                    <a:pt x="4434839" y="351917"/>
                  </a:lnTo>
                  <a:lnTo>
                    <a:pt x="4485258" y="391795"/>
                  </a:lnTo>
                  <a:lnTo>
                    <a:pt x="4534788" y="429895"/>
                  </a:lnTo>
                  <a:lnTo>
                    <a:pt x="4584573" y="465709"/>
                  </a:lnTo>
                  <a:lnTo>
                    <a:pt x="4635500" y="498475"/>
                  </a:lnTo>
                  <a:lnTo>
                    <a:pt x="4688458" y="527558"/>
                  </a:lnTo>
                  <a:lnTo>
                    <a:pt x="4744338" y="552196"/>
                  </a:lnTo>
                  <a:lnTo>
                    <a:pt x="4804156" y="571627"/>
                  </a:lnTo>
                  <a:lnTo>
                    <a:pt x="4868926" y="585343"/>
                  </a:lnTo>
                  <a:lnTo>
                    <a:pt x="4939410" y="592582"/>
                  </a:lnTo>
                  <a:lnTo>
                    <a:pt x="4977130" y="593471"/>
                  </a:lnTo>
                  <a:lnTo>
                    <a:pt x="5041391" y="590423"/>
                  </a:lnTo>
                  <a:lnTo>
                    <a:pt x="5101844" y="581787"/>
                  </a:lnTo>
                  <a:lnTo>
                    <a:pt x="5158358" y="568325"/>
                  </a:lnTo>
                  <a:lnTo>
                    <a:pt x="5210936" y="550545"/>
                  </a:lnTo>
                  <a:lnTo>
                    <a:pt x="5259832" y="529209"/>
                  </a:lnTo>
                  <a:lnTo>
                    <a:pt x="5304916" y="505206"/>
                  </a:lnTo>
                  <a:lnTo>
                    <a:pt x="5346191" y="479044"/>
                  </a:lnTo>
                  <a:lnTo>
                    <a:pt x="5383783" y="451485"/>
                  </a:lnTo>
                  <a:lnTo>
                    <a:pt x="5417565" y="423291"/>
                  </a:lnTo>
                  <a:lnTo>
                    <a:pt x="5447791" y="394970"/>
                  </a:lnTo>
                  <a:lnTo>
                    <a:pt x="5474208" y="367411"/>
                  </a:lnTo>
                  <a:lnTo>
                    <a:pt x="5516372" y="317246"/>
                  </a:lnTo>
                  <a:lnTo>
                    <a:pt x="5532120" y="296037"/>
                  </a:lnTo>
                </a:path>
              </a:pathLst>
            </a:custGeom>
            <a:ln w="43713">
              <a:solidFill>
                <a:srgbClr val="A1D9E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58705" y="4168902"/>
              <a:ext cx="16510" cy="24765"/>
            </a:xfrm>
            <a:custGeom>
              <a:avLst/>
              <a:gdLst/>
              <a:ahLst/>
              <a:cxnLst/>
              <a:rect l="l" t="t" r="r" b="b"/>
              <a:pathLst>
                <a:path w="16509" h="24764">
                  <a:moveTo>
                    <a:pt x="0" y="24384"/>
                  </a:moveTo>
                  <a:lnTo>
                    <a:pt x="7112" y="14097"/>
                  </a:lnTo>
                  <a:lnTo>
                    <a:pt x="12065" y="6476"/>
                  </a:lnTo>
                  <a:lnTo>
                    <a:pt x="15113" y="1650"/>
                  </a:lnTo>
                  <a:lnTo>
                    <a:pt x="16128" y="0"/>
                  </a:lnTo>
                </a:path>
              </a:pathLst>
            </a:custGeom>
            <a:ln w="43713">
              <a:solidFill>
                <a:srgbClr val="A1D9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02152" y="5196839"/>
              <a:ext cx="292735" cy="461645"/>
            </a:xfrm>
            <a:custGeom>
              <a:avLst/>
              <a:gdLst/>
              <a:ahLst/>
              <a:cxnLst/>
              <a:rect l="l" t="t" r="r" b="b"/>
              <a:pathLst>
                <a:path w="292735" h="461645">
                  <a:moveTo>
                    <a:pt x="292354" y="232410"/>
                  </a:moveTo>
                  <a:lnTo>
                    <a:pt x="156083" y="232410"/>
                  </a:lnTo>
                  <a:lnTo>
                    <a:pt x="126746" y="226441"/>
                  </a:lnTo>
                  <a:lnTo>
                    <a:pt x="102870" y="210312"/>
                  </a:lnTo>
                  <a:lnTo>
                    <a:pt x="86741" y="186182"/>
                  </a:lnTo>
                  <a:lnTo>
                    <a:pt x="80772" y="156718"/>
                  </a:lnTo>
                  <a:lnTo>
                    <a:pt x="86741" y="127381"/>
                  </a:lnTo>
                  <a:lnTo>
                    <a:pt x="102870" y="103251"/>
                  </a:lnTo>
                  <a:lnTo>
                    <a:pt x="126746" y="86995"/>
                  </a:lnTo>
                  <a:lnTo>
                    <a:pt x="156083" y="81153"/>
                  </a:lnTo>
                  <a:lnTo>
                    <a:pt x="290830" y="81153"/>
                  </a:lnTo>
                  <a:lnTo>
                    <a:pt x="282067" y="64135"/>
                  </a:lnTo>
                  <a:lnTo>
                    <a:pt x="248285" y="30226"/>
                  </a:lnTo>
                  <a:lnTo>
                    <a:pt x="205359" y="8001"/>
                  </a:lnTo>
                  <a:lnTo>
                    <a:pt x="156083" y="0"/>
                  </a:lnTo>
                  <a:lnTo>
                    <a:pt x="106807" y="8001"/>
                  </a:lnTo>
                  <a:lnTo>
                    <a:pt x="63881" y="30226"/>
                  </a:lnTo>
                  <a:lnTo>
                    <a:pt x="30099" y="64135"/>
                  </a:lnTo>
                  <a:lnTo>
                    <a:pt x="8001" y="107188"/>
                  </a:lnTo>
                  <a:lnTo>
                    <a:pt x="0" y="156718"/>
                  </a:lnTo>
                  <a:lnTo>
                    <a:pt x="1905" y="181356"/>
                  </a:lnTo>
                  <a:lnTo>
                    <a:pt x="7493" y="204724"/>
                  </a:lnTo>
                  <a:lnTo>
                    <a:pt x="16383" y="226695"/>
                  </a:lnTo>
                  <a:lnTo>
                    <a:pt x="28448" y="246761"/>
                  </a:lnTo>
                  <a:lnTo>
                    <a:pt x="28321" y="246761"/>
                  </a:lnTo>
                  <a:lnTo>
                    <a:pt x="156083" y="461391"/>
                  </a:lnTo>
                  <a:lnTo>
                    <a:pt x="283845" y="246761"/>
                  </a:lnTo>
                  <a:lnTo>
                    <a:pt x="283718" y="246761"/>
                  </a:lnTo>
                  <a:lnTo>
                    <a:pt x="292354" y="232410"/>
                  </a:lnTo>
                  <a:close/>
                </a:path>
              </a:pathLst>
            </a:custGeom>
            <a:solidFill>
              <a:srgbClr val="12B9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8235" y="5277992"/>
              <a:ext cx="156082" cy="151256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3795" y="6845807"/>
            <a:ext cx="141732" cy="1844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7196" y="6845807"/>
            <a:ext cx="147828" cy="18440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704087" y="6841235"/>
            <a:ext cx="518159" cy="256540"/>
            <a:chOff x="704087" y="6841235"/>
            <a:chExt cx="518159" cy="256540"/>
          </a:xfrm>
        </p:grpSpPr>
        <p:sp>
          <p:nvSpPr>
            <p:cNvPr id="18" name="object 18"/>
            <p:cNvSpPr/>
            <p:nvPr/>
          </p:nvSpPr>
          <p:spPr>
            <a:xfrm>
              <a:off x="704087" y="7086599"/>
              <a:ext cx="518159" cy="0"/>
            </a:xfrm>
            <a:custGeom>
              <a:avLst/>
              <a:gdLst/>
              <a:ahLst/>
              <a:cxnLst/>
              <a:rect l="l" t="t" r="r" b="b"/>
              <a:pathLst>
                <a:path w="518159">
                  <a:moveTo>
                    <a:pt x="0" y="0"/>
                  </a:moveTo>
                  <a:lnTo>
                    <a:pt x="517588" y="0"/>
                  </a:lnTo>
                </a:path>
              </a:pathLst>
            </a:custGeom>
            <a:ln w="21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7051" y="6841235"/>
              <a:ext cx="166116" cy="192023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338328" y="6790943"/>
            <a:ext cx="326390" cy="347345"/>
          </a:xfrm>
          <a:custGeom>
            <a:avLst/>
            <a:gdLst/>
            <a:ahLst/>
            <a:cxnLst/>
            <a:rect l="l" t="t" r="r" b="b"/>
            <a:pathLst>
              <a:path w="326390" h="347345">
                <a:moveTo>
                  <a:pt x="293979" y="182626"/>
                </a:moveTo>
                <a:lnTo>
                  <a:pt x="287667" y="162509"/>
                </a:lnTo>
                <a:lnTo>
                  <a:pt x="274205" y="122212"/>
                </a:lnTo>
                <a:lnTo>
                  <a:pt x="267766" y="102108"/>
                </a:lnTo>
                <a:lnTo>
                  <a:pt x="240792" y="182626"/>
                </a:lnTo>
                <a:lnTo>
                  <a:pt x="293979" y="182626"/>
                </a:lnTo>
                <a:close/>
              </a:path>
              <a:path w="326390" h="347345">
                <a:moveTo>
                  <a:pt x="325894" y="271462"/>
                </a:moveTo>
                <a:lnTo>
                  <a:pt x="306400" y="214071"/>
                </a:lnTo>
                <a:lnTo>
                  <a:pt x="233299" y="214071"/>
                </a:lnTo>
                <a:lnTo>
                  <a:pt x="224028" y="238658"/>
                </a:lnTo>
                <a:lnTo>
                  <a:pt x="187350" y="238658"/>
                </a:lnTo>
                <a:lnTo>
                  <a:pt x="249428" y="53822"/>
                </a:lnTo>
                <a:lnTo>
                  <a:pt x="287197" y="53822"/>
                </a:lnTo>
                <a:lnTo>
                  <a:pt x="268668" y="0"/>
                </a:lnTo>
                <a:lnTo>
                  <a:pt x="0" y="85928"/>
                </a:lnTo>
                <a:lnTo>
                  <a:pt x="88607" y="347116"/>
                </a:lnTo>
                <a:lnTo>
                  <a:pt x="325894" y="271462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6027" y="6841235"/>
            <a:ext cx="178308" cy="19050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0" y="0"/>
            <a:ext cx="10692383" cy="7563609"/>
            <a:chOff x="0" y="0"/>
            <a:chExt cx="10692383" cy="7563609"/>
          </a:xfrm>
        </p:grpSpPr>
        <p:sp>
          <p:nvSpPr>
            <p:cNvPr id="23" name="object 23"/>
            <p:cNvSpPr/>
            <p:nvPr/>
          </p:nvSpPr>
          <p:spPr>
            <a:xfrm>
              <a:off x="1688592" y="6844283"/>
              <a:ext cx="9003665" cy="184150"/>
            </a:xfrm>
            <a:custGeom>
              <a:avLst/>
              <a:gdLst/>
              <a:ahLst/>
              <a:cxnLst/>
              <a:rect l="l" t="t" r="r" b="b"/>
              <a:pathLst>
                <a:path w="9003665" h="184150">
                  <a:moveTo>
                    <a:pt x="9003411" y="0"/>
                  </a:moveTo>
                  <a:lnTo>
                    <a:pt x="0" y="0"/>
                  </a:lnTo>
                  <a:lnTo>
                    <a:pt x="63372" y="184022"/>
                  </a:lnTo>
                  <a:lnTo>
                    <a:pt x="9003411" y="184022"/>
                  </a:lnTo>
                  <a:lnTo>
                    <a:pt x="9003411" y="0"/>
                  </a:lnTo>
                  <a:close/>
                </a:path>
              </a:pathLst>
            </a:custGeom>
            <a:solidFill>
              <a:srgbClr val="006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41079" y="6894576"/>
              <a:ext cx="448901" cy="777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51619" y="6894577"/>
              <a:ext cx="1107948" cy="777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0"/>
              <a:ext cx="10692383" cy="75636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727" y="4844796"/>
              <a:ext cx="5532120" cy="243992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62508" y="4882388"/>
            <a:ext cx="5115560" cy="14287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445"/>
              </a:spcBef>
            </a:pPr>
            <a:r>
              <a:rPr sz="4700" spc="-25" dirty="0">
                <a:solidFill>
                  <a:srgbClr val="FFFFFF"/>
                </a:solidFill>
                <a:latin typeface="Calibri"/>
                <a:cs typeface="Calibri"/>
              </a:rPr>
              <a:t>Retiready</a:t>
            </a:r>
            <a:r>
              <a:rPr sz="4700" spc="-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700" spc="-10" dirty="0">
                <a:solidFill>
                  <a:srgbClr val="FFFFFF"/>
                </a:solidFill>
                <a:latin typeface="Calibri"/>
                <a:cs typeface="Calibri"/>
              </a:rPr>
              <a:t>activation </a:t>
            </a:r>
            <a:r>
              <a:rPr sz="47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4700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700" spc="-45" dirty="0">
                <a:solidFill>
                  <a:srgbClr val="FFFFFF"/>
                </a:solidFill>
                <a:latin typeface="Calibri"/>
                <a:cs typeface="Calibri"/>
              </a:rPr>
              <a:t>welcome</a:t>
            </a:r>
            <a:r>
              <a:rPr sz="47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700" spc="-90" dirty="0">
                <a:solidFill>
                  <a:srgbClr val="FFFFFF"/>
                </a:solidFill>
                <a:latin typeface="Calibri"/>
                <a:cs typeface="Calibri"/>
              </a:rPr>
              <a:t>journey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8896" y="6405778"/>
            <a:ext cx="250063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5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Calibri"/>
                <a:cs typeface="Calibri"/>
              </a:rPr>
              <a:t>employer</a:t>
            </a:r>
            <a:r>
              <a:rPr sz="23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23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0693907" cy="48661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92461" y="304004"/>
            <a:ext cx="248285" cy="250190"/>
          </a:xfrm>
          <a:custGeom>
            <a:avLst/>
            <a:gdLst/>
            <a:ahLst/>
            <a:cxnLst/>
            <a:rect l="l" t="t" r="r" b="b"/>
            <a:pathLst>
              <a:path w="248284" h="250190">
                <a:moveTo>
                  <a:pt x="55626" y="193327"/>
                </a:moveTo>
                <a:lnTo>
                  <a:pt x="8255" y="193327"/>
                </a:lnTo>
                <a:lnTo>
                  <a:pt x="3683" y="193327"/>
                </a:lnTo>
                <a:lnTo>
                  <a:pt x="0" y="189644"/>
                </a:lnTo>
                <a:lnTo>
                  <a:pt x="0" y="185326"/>
                </a:lnTo>
                <a:lnTo>
                  <a:pt x="0" y="73566"/>
                </a:lnTo>
                <a:lnTo>
                  <a:pt x="0" y="69121"/>
                </a:lnTo>
                <a:lnTo>
                  <a:pt x="3683" y="65565"/>
                </a:lnTo>
                <a:lnTo>
                  <a:pt x="8255" y="65565"/>
                </a:lnTo>
                <a:lnTo>
                  <a:pt x="239903" y="65565"/>
                </a:lnTo>
                <a:lnTo>
                  <a:pt x="244348" y="65565"/>
                </a:lnTo>
                <a:lnTo>
                  <a:pt x="248158" y="69121"/>
                </a:lnTo>
                <a:lnTo>
                  <a:pt x="248158" y="73566"/>
                </a:lnTo>
                <a:lnTo>
                  <a:pt x="248158" y="185326"/>
                </a:lnTo>
                <a:lnTo>
                  <a:pt x="248158" y="189644"/>
                </a:lnTo>
                <a:lnTo>
                  <a:pt x="244348" y="193327"/>
                </a:lnTo>
                <a:lnTo>
                  <a:pt x="239903" y="193327"/>
                </a:lnTo>
                <a:lnTo>
                  <a:pt x="192532" y="193327"/>
                </a:lnTo>
              </a:path>
              <a:path w="248284" h="250190">
                <a:moveTo>
                  <a:pt x="56388" y="65057"/>
                </a:moveTo>
                <a:lnTo>
                  <a:pt x="192925" y="65057"/>
                </a:lnTo>
                <a:lnTo>
                  <a:pt x="192925" y="0"/>
                </a:lnTo>
                <a:lnTo>
                  <a:pt x="56388" y="0"/>
                </a:lnTo>
                <a:lnTo>
                  <a:pt x="56388" y="65057"/>
                </a:lnTo>
                <a:close/>
              </a:path>
              <a:path w="248284" h="250190">
                <a:moveTo>
                  <a:pt x="56388" y="249842"/>
                </a:moveTo>
                <a:lnTo>
                  <a:pt x="192925" y="249842"/>
                </a:lnTo>
                <a:lnTo>
                  <a:pt x="192925" y="141791"/>
                </a:lnTo>
                <a:lnTo>
                  <a:pt x="56388" y="141791"/>
                </a:lnTo>
                <a:lnTo>
                  <a:pt x="56388" y="249842"/>
                </a:lnTo>
                <a:close/>
              </a:path>
            </a:pathLst>
          </a:custGeom>
          <a:ln w="13970">
            <a:solidFill>
              <a:srgbClr val="AEA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7015" y="1296180"/>
            <a:ext cx="2101422" cy="29852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19811" y="1342771"/>
            <a:ext cx="2864409" cy="287963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161925">
              <a:lnSpc>
                <a:spcPct val="100000"/>
              </a:lnSpc>
              <a:spcBef>
                <a:spcPts val="1095"/>
              </a:spcBef>
            </a:pP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1400" spc="-6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</a:t>
            </a:r>
            <a:r>
              <a:rPr sz="1400" spc="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400" spc="-7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activation</a:t>
            </a:r>
            <a:r>
              <a:rPr sz="14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email,</a:t>
            </a:r>
            <a:r>
              <a:rPr sz="14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they’ll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r>
              <a:rPr sz="14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sz="14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0640" algn="just">
              <a:lnSpc>
                <a:spcPct val="100000"/>
              </a:lnSpc>
              <a:spcBef>
                <a:spcPts val="855"/>
              </a:spcBef>
            </a:pP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month,</a:t>
            </a:r>
            <a:r>
              <a:rPr sz="14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14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aiming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retirement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sz="14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engaged,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400" spc="-7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</a:t>
            </a:r>
            <a:r>
              <a:rPr sz="14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</a:t>
            </a:r>
            <a:r>
              <a:rPr sz="1400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sz="1400" spc="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Retiready,</a:t>
            </a:r>
            <a:r>
              <a:rPr sz="14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-6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</a:t>
            </a:r>
            <a:r>
              <a:rPr sz="14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sz="14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spc="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haven’t</a:t>
            </a:r>
            <a:r>
              <a:rPr sz="1400" spc="-8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sz="14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1623" y="4447666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5" h="7620">
                <a:moveTo>
                  <a:pt x="24384" y="0"/>
                </a:moveTo>
                <a:lnTo>
                  <a:pt x="0" y="0"/>
                </a:lnTo>
                <a:lnTo>
                  <a:pt x="0" y="7620"/>
                </a:lnTo>
                <a:lnTo>
                  <a:pt x="24384" y="7620"/>
                </a:lnTo>
                <a:lnTo>
                  <a:pt x="24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05365" y="4310058"/>
            <a:ext cx="2034539" cy="8242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000" b="1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sz="1000" b="1" spc="-6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699"/>
              </a:lnSpc>
              <a:spcBef>
                <a:spcPts val="140"/>
              </a:spcBef>
            </a:pPr>
            <a:r>
              <a:rPr sz="10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</a:t>
            </a:r>
            <a:r>
              <a:rPr sz="10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0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000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sz="10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000" spc="5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0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000" spc="-7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6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sz="10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sz="1000" spc="-6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5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sz="10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sz="1000" spc="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8970" y="607455"/>
            <a:ext cx="2021975" cy="66242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000" b="1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sz="1000" b="1" spc="-6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099"/>
              </a:lnSpc>
              <a:spcBef>
                <a:spcPts val="145"/>
              </a:spcBef>
            </a:pP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on top of your financial wellbeing to help plan your future lifestyle. 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4516" y="4357327"/>
            <a:ext cx="2074545" cy="82830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000" b="1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sz="1000" b="1" spc="-6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699"/>
              </a:lnSpc>
              <a:spcBef>
                <a:spcPts val="140"/>
              </a:spcBef>
            </a:pP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</a:t>
            </a:r>
            <a:r>
              <a:rPr sz="10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sz="10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savings</a:t>
            </a:r>
            <a:r>
              <a:rPr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r>
              <a:rPr sz="1000" spc="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</a:t>
            </a:r>
            <a:r>
              <a:rPr sz="10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r>
              <a:rPr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sz="10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sz="10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sz="10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4684" y="431800"/>
            <a:ext cx="2021975" cy="8486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000" b="1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sz="1000" b="1" spc="-6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099"/>
              </a:lnSpc>
              <a:spcBef>
                <a:spcPts val="145"/>
              </a:spcBef>
            </a:pPr>
            <a:r>
              <a:rPr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your retirement savings don't get left behind - could you benefit from bringing all your pension pots together?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18729" y="4250593"/>
            <a:ext cx="2074545" cy="98161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000" b="1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sz="1000" b="1" spc="-6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1699"/>
              </a:lnSpc>
              <a:spcBef>
                <a:spcPts val="140"/>
              </a:spcBef>
            </a:pP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nominated your </a:t>
            </a:r>
            <a:r>
              <a:rPr lang="en-GB" sz="1000" spc="-10" dirty="0" err="1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beneficaries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You can do this online. You'll</a:t>
            </a:r>
            <a:r>
              <a:rPr lang="en-GB" sz="10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GB" sz="10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0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000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GB" sz="10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nomination</a:t>
            </a:r>
            <a:r>
              <a:rPr lang="en-GB" sz="1000" spc="5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n-GB" sz="10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0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GB" sz="10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GB" sz="10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en-GB" sz="10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</a:t>
            </a:r>
            <a:r>
              <a:rPr lang="en-GB" sz="900" spc="-10" dirty="0">
                <a:solidFill>
                  <a:srgbClr val="37363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4788" y="358139"/>
            <a:ext cx="156972" cy="15697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61576" y="358139"/>
            <a:ext cx="155448" cy="156972"/>
          </a:xfrm>
          <a:prstGeom prst="rect">
            <a:avLst/>
          </a:prstGeom>
        </p:spPr>
      </p:pic>
      <p:pic>
        <p:nvPicPr>
          <p:cNvPr id="17" name="object 17">
            <a:hlinkClick r:id="rId2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19543" y="1556003"/>
            <a:ext cx="1828800" cy="2456688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3142929" y="5177027"/>
            <a:ext cx="7244654" cy="2386582"/>
            <a:chOff x="3142929" y="5177027"/>
            <a:chExt cx="7244654" cy="2386582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2929" y="5232208"/>
              <a:ext cx="2342881" cy="23314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95544" y="5177027"/>
              <a:ext cx="4892039" cy="2386582"/>
            </a:xfrm>
            <a:prstGeom prst="rect">
              <a:avLst/>
            </a:prstGeom>
          </p:spPr>
        </p:pic>
        <p:pic>
          <p:nvPicPr>
            <p:cNvPr id="22" name="object 22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5292" y="5554979"/>
              <a:ext cx="1872995" cy="1684020"/>
            </a:xfrm>
            <a:prstGeom prst="rect">
              <a:avLst/>
            </a:prstGeom>
          </p:spPr>
        </p:pic>
        <p:pic>
          <p:nvPicPr>
            <p:cNvPr id="23" name="object 23">
              <a:hlinkClick r:id="rId11"/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12836" y="5562599"/>
              <a:ext cx="1901952" cy="1717548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/>
              <a:t>Page</a:t>
            </a:r>
            <a:r>
              <a:rPr spc="15" dirty="0"/>
              <a:t> </a:t>
            </a:r>
            <a:fld id="{81D60167-4931-47E6-BA6A-407CBD079E47}" type="slidenum">
              <a:rPr dirty="0"/>
              <a:t>10</a:t>
            </a:fld>
            <a:r>
              <a:rPr spc="110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spc="-25" dirty="0"/>
              <a:t>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3BC7AF-140A-49C4-9591-3BEE31289C99}"/>
              </a:ext>
            </a:extLst>
          </p:cNvPr>
          <p:cNvSpPr txBox="1"/>
          <p:nvPr/>
        </p:nvSpPr>
        <p:spPr>
          <a:xfrm>
            <a:off x="413715" y="332026"/>
            <a:ext cx="38829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41910">
              <a:lnSpc>
                <a:spcPts val="3000"/>
              </a:lnSpc>
              <a:spcBef>
                <a:spcPts val="495"/>
              </a:spcBef>
            </a:pPr>
            <a:r>
              <a:rPr lang="en-US" sz="2800" dirty="0">
                <a:solidFill>
                  <a:srgbClr val="0069B4"/>
                </a:solidFill>
                <a:latin typeface="Calibri"/>
                <a:cs typeface="Calibri"/>
              </a:rPr>
              <a:t>A warm welcome from Aegon</a:t>
            </a:r>
          </a:p>
        </p:txBody>
      </p:sp>
      <p:grpSp>
        <p:nvGrpSpPr>
          <p:cNvPr id="25" name="object 4">
            <a:extLst>
              <a:ext uri="{FF2B5EF4-FFF2-40B4-BE49-F238E27FC236}">
                <a16:creationId xmlns:a16="http://schemas.microsoft.com/office/drawing/2014/main" id="{F3DA7AAB-92DA-D7FD-B7CD-3CADA21B41F9}"/>
              </a:ext>
            </a:extLst>
          </p:cNvPr>
          <p:cNvGrpSpPr/>
          <p:nvPr/>
        </p:nvGrpSpPr>
        <p:grpSpPr>
          <a:xfrm>
            <a:off x="4203700" y="1331196"/>
            <a:ext cx="2087245" cy="2964815"/>
            <a:chOff x="0" y="0"/>
            <a:chExt cx="2086788" cy="2964716"/>
          </a:xfrm>
        </p:grpSpPr>
        <p:pic>
          <p:nvPicPr>
            <p:cNvPr id="28" name="object 5">
              <a:extLst>
                <a:ext uri="{FF2B5EF4-FFF2-40B4-BE49-F238E27FC236}">
                  <a16:creationId xmlns:a16="http://schemas.microsoft.com/office/drawing/2014/main" id="{AAEA50BF-E231-1226-91ED-EF4EA9CB797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86788" cy="2964716"/>
            </a:xfrm>
            <a:prstGeom prst="rect">
              <a:avLst/>
            </a:prstGeom>
          </p:spPr>
        </p:pic>
        <p:pic>
          <p:nvPicPr>
            <p:cNvPr id="29" name="object 6">
              <a:hlinkClick r:id="rId13"/>
              <a:extLst>
                <a:ext uri="{FF2B5EF4-FFF2-40B4-BE49-F238E27FC236}">
                  <a16:creationId xmlns:a16="http://schemas.microsoft.com/office/drawing/2014/main" id="{89E2089B-9C06-9B7A-213E-853F489F70A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212" y="281502"/>
              <a:ext cx="1815084" cy="2385060"/>
            </a:xfrm>
            <a:prstGeom prst="rect">
              <a:avLst/>
            </a:prstGeom>
          </p:spPr>
        </p:pic>
      </p:grpSp>
      <p:pic>
        <p:nvPicPr>
          <p:cNvPr id="27" name="Picture 2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AEA4E6-65CC-C069-F8D6-12EB48E414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60" y="2458321"/>
            <a:ext cx="1674495" cy="1371600"/>
          </a:xfrm>
          <a:prstGeom prst="rect">
            <a:avLst/>
          </a:prstGeom>
        </p:spPr>
      </p:pic>
      <p:pic>
        <p:nvPicPr>
          <p:cNvPr id="33" name="object 20" descr="Graphical user interface, application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218A9202-FE80-764F-DF77-8E44A0DE17AD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278377" y="5574493"/>
            <a:ext cx="2063115" cy="18135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A6CECCC-E44B-7659-D601-C2453EEC3D4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92588" y="6461193"/>
            <a:ext cx="1688591" cy="10337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181AF-1C0E-C651-C1FA-98EEE0FBF40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96555" y="6472464"/>
            <a:ext cx="1734513" cy="107813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71A6B06-A77A-CB4D-CE03-67F352A15F1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78127" y="6527800"/>
            <a:ext cx="1844622" cy="96718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893B9FC-1F76-F252-12DD-43B604A7BE4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10424" y="2381195"/>
            <a:ext cx="1496149" cy="16166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005821" y="304004"/>
            <a:ext cx="248285" cy="250190"/>
          </a:xfrm>
          <a:custGeom>
            <a:avLst/>
            <a:gdLst/>
            <a:ahLst/>
            <a:cxnLst/>
            <a:rect l="l" t="t" r="r" b="b"/>
            <a:pathLst>
              <a:path w="248284" h="250190">
                <a:moveTo>
                  <a:pt x="55625" y="193327"/>
                </a:moveTo>
                <a:lnTo>
                  <a:pt x="8254" y="193327"/>
                </a:lnTo>
                <a:lnTo>
                  <a:pt x="3682" y="193327"/>
                </a:lnTo>
                <a:lnTo>
                  <a:pt x="0" y="189644"/>
                </a:lnTo>
                <a:lnTo>
                  <a:pt x="0" y="185326"/>
                </a:lnTo>
                <a:lnTo>
                  <a:pt x="0" y="73566"/>
                </a:lnTo>
                <a:lnTo>
                  <a:pt x="0" y="69121"/>
                </a:lnTo>
                <a:lnTo>
                  <a:pt x="3682" y="65565"/>
                </a:lnTo>
                <a:lnTo>
                  <a:pt x="8254" y="65565"/>
                </a:lnTo>
                <a:lnTo>
                  <a:pt x="239902" y="65565"/>
                </a:lnTo>
                <a:lnTo>
                  <a:pt x="244348" y="65565"/>
                </a:lnTo>
                <a:lnTo>
                  <a:pt x="248157" y="69121"/>
                </a:lnTo>
                <a:lnTo>
                  <a:pt x="248157" y="73566"/>
                </a:lnTo>
                <a:lnTo>
                  <a:pt x="248157" y="185326"/>
                </a:lnTo>
                <a:lnTo>
                  <a:pt x="248157" y="189644"/>
                </a:lnTo>
                <a:lnTo>
                  <a:pt x="244348" y="193327"/>
                </a:lnTo>
                <a:lnTo>
                  <a:pt x="239902" y="193327"/>
                </a:lnTo>
                <a:lnTo>
                  <a:pt x="192531" y="193327"/>
                </a:lnTo>
              </a:path>
              <a:path w="248284" h="250190">
                <a:moveTo>
                  <a:pt x="54863" y="65057"/>
                </a:moveTo>
                <a:lnTo>
                  <a:pt x="192925" y="65057"/>
                </a:lnTo>
                <a:lnTo>
                  <a:pt x="192925" y="0"/>
                </a:lnTo>
                <a:lnTo>
                  <a:pt x="54863" y="0"/>
                </a:lnTo>
                <a:lnTo>
                  <a:pt x="54863" y="65057"/>
                </a:lnTo>
                <a:close/>
              </a:path>
              <a:path w="248284" h="250190">
                <a:moveTo>
                  <a:pt x="54863" y="249842"/>
                </a:moveTo>
                <a:lnTo>
                  <a:pt x="192925" y="249842"/>
                </a:lnTo>
                <a:lnTo>
                  <a:pt x="192925" y="141791"/>
                </a:lnTo>
                <a:lnTo>
                  <a:pt x="54863" y="141791"/>
                </a:lnTo>
                <a:lnTo>
                  <a:pt x="54863" y="249842"/>
                </a:lnTo>
                <a:close/>
              </a:path>
            </a:pathLst>
          </a:custGeom>
          <a:ln w="13970">
            <a:solidFill>
              <a:srgbClr val="AEA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9900" y="7137400"/>
            <a:ext cx="103428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WP375536</a:t>
            </a:r>
            <a:r>
              <a:rPr sz="1000" spc="2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96AFE3-C7B6-4199-923B-A4439DB52D13}"/>
              </a:ext>
            </a:extLst>
          </p:cNvPr>
          <p:cNvSpPr txBox="1"/>
          <p:nvPr/>
        </p:nvSpPr>
        <p:spPr>
          <a:xfrm>
            <a:off x="393700" y="6299952"/>
            <a:ext cx="9612121" cy="71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3555" algn="just">
              <a:lnSpc>
                <a:spcPct val="102899"/>
              </a:lnSpc>
            </a:pP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Aegon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  <a:r>
              <a:rPr lang="en-GB" sz="10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</a:t>
            </a:r>
            <a:r>
              <a:rPr lang="en-GB" sz="1000" spc="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plc (No.</a:t>
            </a:r>
            <a:r>
              <a:rPr lang="en-GB" sz="10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SC144517)</a:t>
            </a:r>
            <a:r>
              <a:rPr lang="en-GB" sz="10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Aegon Investment Solutions</a:t>
            </a:r>
            <a:r>
              <a:rPr lang="en-GB" sz="10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Ltd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(No.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SC394519)</a:t>
            </a:r>
            <a:r>
              <a:rPr lang="en-GB" sz="10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en-GB" sz="10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Scotland,</a:t>
            </a:r>
            <a:r>
              <a:rPr lang="en-GB" sz="10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en-GB" sz="1000" spc="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office: Edinburgh</a:t>
            </a:r>
            <a:r>
              <a:rPr lang="en-GB" sz="10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Park,</a:t>
            </a:r>
            <a:r>
              <a:rPr lang="en-GB" sz="10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Edinburgh,</a:t>
            </a:r>
            <a:r>
              <a:rPr lang="en-GB" sz="1000" spc="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EH12</a:t>
            </a:r>
            <a:r>
              <a:rPr lang="en-GB" sz="1000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9SE.</a:t>
            </a:r>
            <a:r>
              <a:rPr lang="en-GB" sz="10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Aegon</a:t>
            </a:r>
            <a:r>
              <a:rPr lang="en-GB" sz="1000" spc="5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companies.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plc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authorised</a:t>
            </a:r>
            <a:r>
              <a:rPr lang="en-GB" sz="10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Prudential Regulation</a:t>
            </a:r>
            <a:r>
              <a:rPr lang="en-GB" sz="1000" spc="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en-GB" sz="10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n-GB" sz="10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</a:t>
            </a:r>
            <a:r>
              <a:rPr lang="en-GB" sz="1000" spc="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 and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0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Prudential</a:t>
            </a:r>
            <a:r>
              <a:rPr lang="en-GB" sz="10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en-GB" sz="10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Authority.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Aegon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en-GB" sz="10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Ltd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000" spc="5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authorised and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en-GB" sz="10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n-GB" sz="10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Authority. Their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n-GB" sz="10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numbers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165548</a:t>
            </a:r>
            <a:r>
              <a:rPr lang="en-GB" sz="1000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0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543123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respectively.</a:t>
            </a:r>
            <a:r>
              <a:rPr lang="en-GB" sz="1000" spc="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sz="10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en-GB" sz="1000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Aegon</a:t>
            </a:r>
            <a:r>
              <a:rPr lang="en-GB" sz="10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en-GB" sz="10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plc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24730731-D9E5-4045-BC59-EB5885F1F6BD}"/>
              </a:ext>
            </a:extLst>
          </p:cNvPr>
          <p:cNvSpPr/>
          <p:nvPr/>
        </p:nvSpPr>
        <p:spPr>
          <a:xfrm>
            <a:off x="469900" y="5661787"/>
            <a:ext cx="4631307" cy="332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B1676FAA-46AD-4CC0-90FB-FAD1AA7E8670}"/>
              </a:ext>
            </a:extLst>
          </p:cNvPr>
          <p:cNvSpPr/>
          <p:nvPr/>
        </p:nvSpPr>
        <p:spPr>
          <a:xfrm>
            <a:off x="7861300" y="5462504"/>
            <a:ext cx="1676400" cy="608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385" y="508000"/>
            <a:ext cx="18551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>
                <a:latin typeface="Arial" panose="020B0604020202020204" pitchFamily="34" charset="0"/>
                <a:cs typeface="Arial" panose="020B0604020202020204" pitchFamily="34" charset="0"/>
              </a:rPr>
              <a:t>Retiready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99100" y="4950714"/>
            <a:ext cx="4615688" cy="75488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600" spc="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600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sz="16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Retiready</a:t>
            </a:r>
            <a:r>
              <a:rPr sz="16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action,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use,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r>
              <a:rPr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sz="1600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69B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short</a:t>
            </a:r>
            <a:r>
              <a:rPr sz="1600" u="sng" spc="15" dirty="0">
                <a:solidFill>
                  <a:srgbClr val="0000FF"/>
                </a:solidFill>
                <a:uFill>
                  <a:solidFill>
                    <a:srgbClr val="0069B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69B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Retiready</a:t>
            </a:r>
            <a:r>
              <a:rPr sz="1600" u="sng" spc="240" dirty="0">
                <a:solidFill>
                  <a:srgbClr val="0000FF"/>
                </a:solidFill>
                <a:uFill>
                  <a:solidFill>
                    <a:srgbClr val="0069B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69B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sz="1600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41029" y="5302122"/>
            <a:ext cx="35560" cy="9525"/>
          </a:xfrm>
          <a:custGeom>
            <a:avLst/>
            <a:gdLst/>
            <a:ahLst/>
            <a:cxnLst/>
            <a:rect l="l" t="t" r="r" b="b"/>
            <a:pathLst>
              <a:path w="35559" h="9525">
                <a:moveTo>
                  <a:pt x="35050" y="0"/>
                </a:moveTo>
                <a:lnTo>
                  <a:pt x="0" y="0"/>
                </a:lnTo>
                <a:lnTo>
                  <a:pt x="0" y="9143"/>
                </a:lnTo>
                <a:lnTo>
                  <a:pt x="35050" y="9143"/>
                </a:lnTo>
                <a:lnTo>
                  <a:pt x="350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1" y="1952244"/>
            <a:ext cx="5058156" cy="28590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4788" y="358139"/>
            <a:ext cx="156972" cy="1569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61576" y="358139"/>
            <a:ext cx="155448" cy="15697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413715" y="7220813"/>
            <a:ext cx="7924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r>
              <a:rPr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F161DCFE-8430-4F49-AA68-36333E1B9725}"/>
              </a:ext>
            </a:extLst>
          </p:cNvPr>
          <p:cNvSpPr txBox="1"/>
          <p:nvPr/>
        </p:nvSpPr>
        <p:spPr>
          <a:xfrm>
            <a:off x="2451100" y="2717801"/>
            <a:ext cx="1447800" cy="10667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C968DD-224A-4755-AB8A-05F72E366F6E}"/>
              </a:ext>
            </a:extLst>
          </p:cNvPr>
          <p:cNvSpPr txBox="1"/>
          <p:nvPr/>
        </p:nvSpPr>
        <p:spPr>
          <a:xfrm flipH="1">
            <a:off x="622299" y="951070"/>
            <a:ext cx="4191001" cy="369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" marR="139700">
              <a:lnSpc>
                <a:spcPct val="106100"/>
              </a:lnSpc>
            </a:pPr>
            <a:r>
              <a:rPr lang="en-GB"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earlier your employees start engaging with their workplace savings, the earlier they’ll be on track to getting the retirement they want, when they want it.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" marR="139700">
              <a:lnSpc>
                <a:spcPct val="106100"/>
              </a:lnSpc>
            </a:pPr>
            <a:r>
              <a:rPr lang="en-GB" sz="1600" spc="-45" dirty="0" err="1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Retiready</a:t>
            </a:r>
            <a:r>
              <a:rPr lang="en-GB" sz="1600" spc="-6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n-GB"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600" spc="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en-GB" sz="16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en-GB"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600" spc="-1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GB" sz="1600" spc="-5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sz="1600" spc="-1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en-GB" sz="1600" spc="-8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GB" sz="1600" spc="-6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en-GB" sz="1600" spc="-7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GB" sz="1600" spc="-9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r>
              <a:rPr lang="en-GB"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online, in</a:t>
            </a:r>
            <a:r>
              <a:rPr lang="en-GB" sz="1600" spc="-8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sz="1600" spc="-1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place.</a:t>
            </a:r>
            <a:r>
              <a:rPr lang="en-GB" sz="1600" spc="-5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600" spc="7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GB" sz="1600" spc="-5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</a:t>
            </a:r>
            <a:r>
              <a:rPr lang="en-GB" sz="1600" spc="-7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GB" sz="1600" spc="-8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GB" sz="16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activate</a:t>
            </a:r>
            <a:r>
              <a:rPr lang="en-GB" sz="16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GB"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GB" sz="1600" spc="-7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" marR="166370">
              <a:lnSpc>
                <a:spcPct val="106000"/>
              </a:lnSpc>
            </a:pPr>
            <a:r>
              <a:rPr lang="en-GB" sz="1600" spc="-6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</a:t>
            </a:r>
            <a:r>
              <a:rPr lang="en-GB" sz="1600" spc="-7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en-GB"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5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sz="1600" spc="-1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en-GB" sz="1600" spc="-7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GB"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lang="en-GB"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GB" sz="1600" spc="-5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 </a:t>
            </a:r>
            <a:r>
              <a:rPr lang="en-GB"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GB" sz="1600" spc="-10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started,</a:t>
            </a:r>
            <a:r>
              <a:rPr lang="en-GB" sz="16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1600" spc="-1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n-GB"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en-GB"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lang="en-GB" sz="1600" spc="-6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happens</a:t>
            </a:r>
            <a:r>
              <a:rPr lang="en-GB" sz="1600" spc="-5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next.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0C3D13-D703-497D-B82A-29C34303960F}"/>
              </a:ext>
            </a:extLst>
          </p:cNvPr>
          <p:cNvSpPr txBox="1"/>
          <p:nvPr/>
        </p:nvSpPr>
        <p:spPr>
          <a:xfrm>
            <a:off x="642315" y="5333922"/>
            <a:ext cx="4247185" cy="1117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" marR="120014">
              <a:lnSpc>
                <a:spcPct val="106000"/>
              </a:lnSpc>
              <a:spcBef>
                <a:spcPts val="85"/>
              </a:spcBef>
            </a:pPr>
            <a:r>
              <a:rPr lang="en-GB"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also send your employees a series of emails encouraging them to engage with their retirement savings. You can find more information about this on page 10.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7B20CB-7F07-4CB4-899F-0B76B80C8AF5}"/>
              </a:ext>
            </a:extLst>
          </p:cNvPr>
          <p:cNvSpPr txBox="1"/>
          <p:nvPr/>
        </p:nvSpPr>
        <p:spPr>
          <a:xfrm>
            <a:off x="698500" y="4811268"/>
            <a:ext cx="3502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spc="-110" dirty="0">
                <a:solidFill>
                  <a:srgbClr val="0069B4"/>
                </a:solidFill>
                <a:latin typeface="Calibri"/>
                <a:cs typeface="Calibri"/>
              </a:rPr>
              <a:t>Welcome</a:t>
            </a:r>
            <a:r>
              <a:rPr lang="en-US" sz="1800" spc="-90" dirty="0">
                <a:solidFill>
                  <a:srgbClr val="0069B4"/>
                </a:solidFill>
                <a:latin typeface="Calibri"/>
                <a:cs typeface="Calibri"/>
              </a:rPr>
              <a:t> </a:t>
            </a:r>
            <a:r>
              <a:rPr lang="en-US" sz="1800" spc="-50" dirty="0">
                <a:solidFill>
                  <a:srgbClr val="0069B4"/>
                </a:solidFill>
                <a:latin typeface="Calibri"/>
                <a:cs typeface="Calibri"/>
              </a:rPr>
              <a:t>journey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792461" y="304004"/>
            <a:ext cx="248285" cy="250190"/>
          </a:xfrm>
          <a:custGeom>
            <a:avLst/>
            <a:gdLst/>
            <a:ahLst/>
            <a:cxnLst/>
            <a:rect l="l" t="t" r="r" b="b"/>
            <a:pathLst>
              <a:path w="248284" h="250190">
                <a:moveTo>
                  <a:pt x="55626" y="193327"/>
                </a:moveTo>
                <a:lnTo>
                  <a:pt x="8255" y="193327"/>
                </a:lnTo>
                <a:lnTo>
                  <a:pt x="3683" y="193327"/>
                </a:lnTo>
                <a:lnTo>
                  <a:pt x="0" y="189644"/>
                </a:lnTo>
                <a:lnTo>
                  <a:pt x="0" y="185326"/>
                </a:lnTo>
                <a:lnTo>
                  <a:pt x="0" y="73566"/>
                </a:lnTo>
                <a:lnTo>
                  <a:pt x="0" y="69121"/>
                </a:lnTo>
                <a:lnTo>
                  <a:pt x="3683" y="65565"/>
                </a:lnTo>
                <a:lnTo>
                  <a:pt x="8255" y="65565"/>
                </a:lnTo>
                <a:lnTo>
                  <a:pt x="239903" y="65565"/>
                </a:lnTo>
                <a:lnTo>
                  <a:pt x="244348" y="65565"/>
                </a:lnTo>
                <a:lnTo>
                  <a:pt x="248158" y="69121"/>
                </a:lnTo>
                <a:lnTo>
                  <a:pt x="248158" y="73566"/>
                </a:lnTo>
                <a:lnTo>
                  <a:pt x="248158" y="185326"/>
                </a:lnTo>
                <a:lnTo>
                  <a:pt x="248158" y="189644"/>
                </a:lnTo>
                <a:lnTo>
                  <a:pt x="244348" y="193327"/>
                </a:lnTo>
                <a:lnTo>
                  <a:pt x="239903" y="193327"/>
                </a:lnTo>
                <a:lnTo>
                  <a:pt x="192532" y="193327"/>
                </a:lnTo>
              </a:path>
              <a:path w="248284" h="250190">
                <a:moveTo>
                  <a:pt x="56388" y="65057"/>
                </a:moveTo>
                <a:lnTo>
                  <a:pt x="192925" y="65057"/>
                </a:lnTo>
                <a:lnTo>
                  <a:pt x="192925" y="0"/>
                </a:lnTo>
                <a:lnTo>
                  <a:pt x="56388" y="0"/>
                </a:lnTo>
                <a:lnTo>
                  <a:pt x="56388" y="65057"/>
                </a:lnTo>
                <a:close/>
              </a:path>
              <a:path w="248284" h="250190">
                <a:moveTo>
                  <a:pt x="56388" y="249842"/>
                </a:moveTo>
                <a:lnTo>
                  <a:pt x="192925" y="249842"/>
                </a:lnTo>
                <a:lnTo>
                  <a:pt x="192925" y="141791"/>
                </a:lnTo>
                <a:lnTo>
                  <a:pt x="56388" y="141791"/>
                </a:lnTo>
                <a:lnTo>
                  <a:pt x="56388" y="249842"/>
                </a:lnTo>
                <a:close/>
              </a:path>
            </a:pathLst>
          </a:custGeom>
          <a:ln w="13970">
            <a:solidFill>
              <a:srgbClr val="AEA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068" y="1337259"/>
            <a:ext cx="271983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7068" y="1913889"/>
            <a:ext cx="4246662" cy="182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" marR="139700" algn="just">
              <a:lnSpc>
                <a:spcPct val="106100"/>
              </a:lnSpc>
              <a:spcBef>
                <a:spcPts val="95"/>
              </a:spcBef>
            </a:pP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you’ve added your employee’s details to the workplace scheme, the Retiready activation email will normally be sent to them within three working days.</a:t>
            </a:r>
          </a:p>
          <a:p>
            <a:pPr marL="51435" marR="139700">
              <a:lnSpc>
                <a:spcPct val="106100"/>
              </a:lnSpc>
              <a:spcBef>
                <a:spcPts val="45"/>
              </a:spcBef>
            </a:pPr>
            <a:endParaRPr sz="1600" spc="-45" dirty="0">
              <a:solidFill>
                <a:srgbClr val="37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" marR="139700">
              <a:lnSpc>
                <a:spcPct val="106100"/>
              </a:lnSpc>
              <a:spcBef>
                <a:spcPts val="5"/>
              </a:spcBef>
            </a:pP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activate their account</a:t>
            </a:r>
            <a:r>
              <a:rPr lang="en-GB"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employee should click on the activation button within the email.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041391" y="1651000"/>
            <a:ext cx="4581144" cy="4987540"/>
            <a:chOff x="5041391" y="1741842"/>
            <a:chExt cx="4581144" cy="5638798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1391" y="1741842"/>
              <a:ext cx="4581144" cy="56387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7191" y="2491740"/>
              <a:ext cx="3243071" cy="471830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4788" y="358139"/>
            <a:ext cx="156972" cy="1569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61576" y="358139"/>
            <a:ext cx="155448" cy="15697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413715" y="7220813"/>
            <a:ext cx="7924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r>
              <a:rPr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792461" y="304004"/>
            <a:ext cx="248285" cy="250190"/>
          </a:xfrm>
          <a:custGeom>
            <a:avLst/>
            <a:gdLst/>
            <a:ahLst/>
            <a:cxnLst/>
            <a:rect l="l" t="t" r="r" b="b"/>
            <a:pathLst>
              <a:path w="248284" h="250190">
                <a:moveTo>
                  <a:pt x="55626" y="193327"/>
                </a:moveTo>
                <a:lnTo>
                  <a:pt x="8255" y="193327"/>
                </a:lnTo>
                <a:lnTo>
                  <a:pt x="3683" y="193327"/>
                </a:lnTo>
                <a:lnTo>
                  <a:pt x="0" y="189644"/>
                </a:lnTo>
                <a:lnTo>
                  <a:pt x="0" y="185326"/>
                </a:lnTo>
                <a:lnTo>
                  <a:pt x="0" y="73566"/>
                </a:lnTo>
                <a:lnTo>
                  <a:pt x="0" y="69121"/>
                </a:lnTo>
                <a:lnTo>
                  <a:pt x="3683" y="65565"/>
                </a:lnTo>
                <a:lnTo>
                  <a:pt x="8255" y="65565"/>
                </a:lnTo>
                <a:lnTo>
                  <a:pt x="239903" y="65565"/>
                </a:lnTo>
                <a:lnTo>
                  <a:pt x="244348" y="65565"/>
                </a:lnTo>
                <a:lnTo>
                  <a:pt x="248158" y="69121"/>
                </a:lnTo>
                <a:lnTo>
                  <a:pt x="248158" y="73566"/>
                </a:lnTo>
                <a:lnTo>
                  <a:pt x="248158" y="185326"/>
                </a:lnTo>
                <a:lnTo>
                  <a:pt x="248158" y="189644"/>
                </a:lnTo>
                <a:lnTo>
                  <a:pt x="244348" y="193327"/>
                </a:lnTo>
                <a:lnTo>
                  <a:pt x="239903" y="193327"/>
                </a:lnTo>
                <a:lnTo>
                  <a:pt x="192532" y="193327"/>
                </a:lnTo>
              </a:path>
              <a:path w="248284" h="250190">
                <a:moveTo>
                  <a:pt x="56388" y="65057"/>
                </a:moveTo>
                <a:lnTo>
                  <a:pt x="192925" y="65057"/>
                </a:lnTo>
                <a:lnTo>
                  <a:pt x="192925" y="0"/>
                </a:lnTo>
                <a:lnTo>
                  <a:pt x="56388" y="0"/>
                </a:lnTo>
                <a:lnTo>
                  <a:pt x="56388" y="65057"/>
                </a:lnTo>
                <a:close/>
              </a:path>
              <a:path w="248284" h="250190">
                <a:moveTo>
                  <a:pt x="56388" y="249842"/>
                </a:moveTo>
                <a:lnTo>
                  <a:pt x="192925" y="249842"/>
                </a:lnTo>
                <a:lnTo>
                  <a:pt x="192925" y="141791"/>
                </a:lnTo>
                <a:lnTo>
                  <a:pt x="56388" y="141791"/>
                </a:lnTo>
                <a:lnTo>
                  <a:pt x="56388" y="249842"/>
                </a:lnTo>
                <a:close/>
              </a:path>
            </a:pathLst>
          </a:custGeom>
          <a:ln w="13970">
            <a:solidFill>
              <a:srgbClr val="AEAB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068" y="736600"/>
            <a:ext cx="2630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Account</a:t>
            </a:r>
            <a:r>
              <a:rPr spc="-90" dirty="0"/>
              <a:t> </a:t>
            </a:r>
            <a:r>
              <a:rPr spc="-25" dirty="0"/>
              <a:t>activation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9900" y="1270000"/>
            <a:ext cx="3733800" cy="36472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" marR="139700">
              <a:lnSpc>
                <a:spcPct val="106100"/>
              </a:lnSpc>
              <a:spcBef>
                <a:spcPts val="95"/>
              </a:spcBef>
            </a:pP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unique customer ID field will pre-populate if the employee has clicked through from the email.</a:t>
            </a:r>
            <a:br>
              <a:rPr lang="en-GB"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1600" spc="-45" dirty="0">
              <a:solidFill>
                <a:srgbClr val="37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" marR="139700">
              <a:lnSpc>
                <a:spcPct val="106100"/>
              </a:lnSpc>
            </a:pP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Otherwise, the employee will need to enter their unique</a:t>
            </a:r>
            <a:r>
              <a:rPr lang="en-GB"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ID – which is in their email.</a:t>
            </a:r>
          </a:p>
          <a:p>
            <a:pPr marL="51435" marR="139700">
              <a:lnSpc>
                <a:spcPct val="106100"/>
              </a:lnSpc>
              <a:spcBef>
                <a:spcPts val="45"/>
              </a:spcBef>
            </a:pPr>
            <a:endParaRPr sz="1600" spc="-45" dirty="0">
              <a:solidFill>
                <a:srgbClr val="37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" marR="139700">
              <a:lnSpc>
                <a:spcPct val="106100"/>
              </a:lnSpc>
              <a:spcBef>
                <a:spcPts val="5"/>
              </a:spcBef>
            </a:pP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ID is valid for </a:t>
            </a:r>
            <a:r>
              <a:rPr lang="en-GB"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days</a:t>
            </a: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" marR="139700">
              <a:lnSpc>
                <a:spcPct val="106100"/>
              </a:lnSpc>
              <a:spcBef>
                <a:spcPts val="10"/>
              </a:spcBef>
            </a:pPr>
            <a:endParaRPr sz="1600" spc="-45" dirty="0">
              <a:solidFill>
                <a:srgbClr val="37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" marR="139700">
              <a:lnSpc>
                <a:spcPct val="106100"/>
              </a:lnSpc>
            </a:pP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employee should also enter:</a:t>
            </a:r>
          </a:p>
          <a:p>
            <a:pPr marL="51435" marR="139700">
              <a:lnSpc>
                <a:spcPct val="106100"/>
              </a:lnSpc>
              <a:spcBef>
                <a:spcPts val="45"/>
              </a:spcBef>
            </a:pPr>
            <a:endParaRPr sz="1600" spc="-45" dirty="0">
              <a:solidFill>
                <a:srgbClr val="37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" marR="139700" indent="-152400">
              <a:lnSpc>
                <a:spcPct val="106100"/>
              </a:lnSpc>
              <a:buChar char="•"/>
              <a:tabLst>
                <a:tab pos="165100" algn="l"/>
              </a:tabLst>
            </a:pP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date of birth</a:t>
            </a:r>
            <a:r>
              <a:rPr lang="en-GB"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51435" marR="139700" indent="-152400">
              <a:lnSpc>
                <a:spcPct val="106100"/>
              </a:lnSpc>
              <a:buChar char="•"/>
              <a:tabLst>
                <a:tab pos="165100" algn="l"/>
              </a:tabLst>
            </a:pP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surname.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4788" y="358139"/>
            <a:ext cx="156972" cy="15697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61576" y="358139"/>
            <a:ext cx="155448" cy="156972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413715" y="7220813"/>
            <a:ext cx="7924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r>
              <a:rPr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4DE9F4-ECD9-47FE-8035-0565B89D1313}"/>
              </a:ext>
            </a:extLst>
          </p:cNvPr>
          <p:cNvSpPr txBox="1"/>
          <p:nvPr/>
        </p:nvSpPr>
        <p:spPr>
          <a:xfrm>
            <a:off x="393700" y="5689600"/>
            <a:ext cx="411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en-GB"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completed,</a:t>
            </a:r>
            <a:r>
              <a:rPr lang="en-GB" sz="1600" spc="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GB" sz="16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GB" sz="16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GB" sz="1600" spc="-9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‘Continue’.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187B9AC-C741-4CBF-AF23-BE6336983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946" y="1117600"/>
            <a:ext cx="5767754" cy="52183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736600"/>
            <a:ext cx="310083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2497" y="1346200"/>
            <a:ext cx="930452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sz="1600" spc="-6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sz="16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</a:t>
            </a:r>
            <a:r>
              <a:rPr sz="1600" spc="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600" spc="-5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sz="16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sz="1600" spc="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1808" y="2633472"/>
            <a:ext cx="3660648" cy="35143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9428" y="2633472"/>
            <a:ext cx="4021835" cy="35143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4788" y="358139"/>
            <a:ext cx="156972" cy="1569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61576" y="358139"/>
            <a:ext cx="155448" cy="15697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413715" y="7220813"/>
            <a:ext cx="7924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r>
              <a:rPr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812800"/>
            <a:ext cx="264363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7068" y="1498600"/>
            <a:ext cx="4243832" cy="227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the activation process</a:t>
            </a:r>
            <a:r>
              <a:rPr lang="en-GB"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employees will be asked to validate their email address.</a:t>
            </a:r>
          </a:p>
          <a:p>
            <a:pPr marL="12700" marR="5080">
              <a:spcBef>
                <a:spcPts val="95"/>
              </a:spcBef>
            </a:pPr>
            <a:endParaRPr sz="1600" spc="-35" dirty="0">
              <a:solidFill>
                <a:srgbClr val="37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95"/>
              </a:spcBef>
            </a:pP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send an automatic email to the email address employees provide on their profile screen.</a:t>
            </a:r>
          </a:p>
          <a:p>
            <a:pPr marL="12700" marR="5080">
              <a:spcBef>
                <a:spcPts val="95"/>
              </a:spcBef>
            </a:pPr>
            <a:endParaRPr sz="1600" spc="-35" dirty="0">
              <a:solidFill>
                <a:srgbClr val="3736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spcBef>
                <a:spcPts val="95"/>
              </a:spcBef>
            </a:pP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employee should click on the verification link.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0679" y="1498600"/>
            <a:ext cx="4120649" cy="571787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16879" y="2157983"/>
            <a:ext cx="3549650" cy="50355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30543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373636"/>
                </a:solidFill>
                <a:latin typeface="Arial"/>
                <a:cs typeface="Arial"/>
              </a:rPr>
              <a:t>Hi</a:t>
            </a:r>
            <a:r>
              <a:rPr sz="1500" spc="-75" dirty="0">
                <a:solidFill>
                  <a:srgbClr val="373636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73636"/>
                </a:solidFill>
                <a:latin typeface="Arial"/>
                <a:cs typeface="Arial"/>
              </a:rPr>
              <a:t>Fiona,</a:t>
            </a:r>
            <a:endParaRPr sz="1500" dirty="0">
              <a:latin typeface="Arial"/>
              <a:cs typeface="Arial"/>
            </a:endParaRPr>
          </a:p>
          <a:p>
            <a:pPr marL="305435">
              <a:lnSpc>
                <a:spcPct val="100000"/>
              </a:lnSpc>
              <a:spcBef>
                <a:spcPts val="994"/>
              </a:spcBef>
            </a:pPr>
            <a:r>
              <a:rPr sz="1500" spc="-95" dirty="0">
                <a:solidFill>
                  <a:srgbClr val="373636"/>
                </a:solidFill>
                <a:latin typeface="Arial"/>
                <a:cs typeface="Arial"/>
              </a:rPr>
              <a:t>You</a:t>
            </a:r>
            <a:r>
              <a:rPr sz="1500" spc="-114" dirty="0">
                <a:solidFill>
                  <a:srgbClr val="373636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73636"/>
                </a:solidFill>
                <a:latin typeface="Arial"/>
                <a:cs typeface="Arial"/>
              </a:rPr>
              <a:t>need</a:t>
            </a:r>
            <a:r>
              <a:rPr sz="1500" spc="-80" dirty="0">
                <a:solidFill>
                  <a:srgbClr val="373636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73636"/>
                </a:solidFill>
                <a:latin typeface="Arial"/>
                <a:cs typeface="Arial"/>
              </a:rPr>
              <a:t>to</a:t>
            </a:r>
            <a:r>
              <a:rPr sz="1500" spc="-40" dirty="0">
                <a:solidFill>
                  <a:srgbClr val="373636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73636"/>
                </a:solidFill>
                <a:latin typeface="Arial"/>
                <a:cs typeface="Arial"/>
              </a:rPr>
              <a:t>verify</a:t>
            </a:r>
            <a:r>
              <a:rPr sz="1500" spc="-50" dirty="0">
                <a:solidFill>
                  <a:srgbClr val="373636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73636"/>
                </a:solidFill>
                <a:latin typeface="Arial"/>
                <a:cs typeface="Arial"/>
              </a:rPr>
              <a:t>your</a:t>
            </a:r>
            <a:r>
              <a:rPr sz="1500" spc="-35" dirty="0">
                <a:solidFill>
                  <a:srgbClr val="373636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373636"/>
                </a:solidFill>
                <a:latin typeface="Arial"/>
                <a:cs typeface="Arial"/>
              </a:rPr>
              <a:t>email</a:t>
            </a:r>
            <a:r>
              <a:rPr sz="1500" spc="-114" dirty="0">
                <a:solidFill>
                  <a:srgbClr val="373636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373636"/>
                </a:solidFill>
                <a:latin typeface="Arial"/>
                <a:cs typeface="Arial"/>
              </a:rPr>
              <a:t>address</a:t>
            </a:r>
            <a:endParaRPr sz="1500" dirty="0">
              <a:latin typeface="Arial"/>
              <a:cs typeface="Arial"/>
            </a:endParaRPr>
          </a:p>
          <a:p>
            <a:pPr marL="305435" marR="518795" algn="just">
              <a:lnSpc>
                <a:spcPct val="100899"/>
              </a:lnSpc>
              <a:spcBef>
                <a:spcPts val="1320"/>
              </a:spcBef>
            </a:pPr>
            <a:r>
              <a:rPr sz="1150" spc="-55" dirty="0">
                <a:solidFill>
                  <a:srgbClr val="6F6E6E"/>
                </a:solidFill>
                <a:latin typeface="Arial"/>
                <a:cs typeface="Arial"/>
              </a:rPr>
              <a:t>Your</a:t>
            </a:r>
            <a:r>
              <a:rPr sz="1150" spc="-2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Retiready</a:t>
            </a:r>
            <a:r>
              <a:rPr sz="1150" spc="-5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account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is</a:t>
            </a:r>
            <a:r>
              <a:rPr sz="1150" spc="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almost</a:t>
            </a:r>
            <a:r>
              <a:rPr sz="1150" spc="-3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activated. </a:t>
            </a:r>
            <a:r>
              <a:rPr sz="1150" spc="-65" dirty="0">
                <a:solidFill>
                  <a:srgbClr val="6F6E6E"/>
                </a:solidFill>
                <a:latin typeface="Arial"/>
                <a:cs typeface="Arial"/>
              </a:rPr>
              <a:t>All</a:t>
            </a:r>
            <a:r>
              <a:rPr sz="1150" spc="-1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you</a:t>
            </a:r>
            <a:r>
              <a:rPr sz="1150" spc="11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need</a:t>
            </a:r>
            <a:r>
              <a:rPr sz="1150" spc="-4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to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do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now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is</a:t>
            </a:r>
            <a:r>
              <a:rPr sz="1150" spc="-2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verify</a:t>
            </a:r>
            <a:r>
              <a:rPr sz="1150" spc="-4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your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 email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address.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 dirty="0">
              <a:latin typeface="Arial"/>
              <a:cs typeface="Arial"/>
            </a:endParaRPr>
          </a:p>
          <a:p>
            <a:pPr marL="305435" marR="355600">
              <a:lnSpc>
                <a:spcPct val="100899"/>
              </a:lnSpc>
            </a:pP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Copy</a:t>
            </a:r>
            <a:r>
              <a:rPr sz="1150" spc="-7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the</a:t>
            </a:r>
            <a:r>
              <a:rPr sz="1150" spc="-3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six</a:t>
            </a:r>
            <a:r>
              <a:rPr sz="1150" spc="-4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digit</a:t>
            </a:r>
            <a:r>
              <a:rPr sz="1150" spc="-4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verification</a:t>
            </a:r>
            <a:r>
              <a:rPr sz="1150" spc="-6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code</a:t>
            </a:r>
            <a:r>
              <a:rPr sz="1150" spc="-5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and</a:t>
            </a:r>
            <a:r>
              <a:rPr sz="1150" spc="-3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follow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the</a:t>
            </a:r>
            <a:r>
              <a:rPr sz="1150" spc="26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verification</a:t>
            </a:r>
            <a:r>
              <a:rPr sz="1150" spc="-6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link.</a:t>
            </a:r>
            <a:r>
              <a:rPr sz="1150" spc="-3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45" dirty="0">
                <a:solidFill>
                  <a:srgbClr val="6F6E6E"/>
                </a:solidFill>
                <a:latin typeface="Arial"/>
                <a:cs typeface="Arial"/>
              </a:rPr>
              <a:t>You’ll</a:t>
            </a:r>
            <a:r>
              <a:rPr sz="1150" spc="-3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be</a:t>
            </a:r>
            <a:r>
              <a:rPr sz="1150" spc="-2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asked</a:t>
            </a:r>
            <a:r>
              <a:rPr sz="1150" spc="-3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to</a:t>
            </a:r>
            <a:r>
              <a:rPr sz="1150" spc="-1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enter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the</a:t>
            </a:r>
            <a:r>
              <a:rPr sz="1150" spc="-5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six</a:t>
            </a:r>
            <a:r>
              <a:rPr sz="1150" spc="-3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digit</a:t>
            </a:r>
            <a:r>
              <a:rPr sz="1150" spc="24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email</a:t>
            </a:r>
            <a:r>
              <a:rPr sz="1150" spc="-7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verification</a:t>
            </a:r>
            <a:r>
              <a:rPr sz="1150" spc="-6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code</a:t>
            </a:r>
            <a:r>
              <a:rPr sz="1150" spc="-4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to</a:t>
            </a:r>
            <a:r>
              <a:rPr sz="1150" spc="-3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activate your</a:t>
            </a:r>
            <a:r>
              <a:rPr sz="1150" spc="-5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account.</a:t>
            </a:r>
            <a:r>
              <a:rPr sz="1150" spc="-4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It’s</a:t>
            </a:r>
            <a:r>
              <a:rPr sz="1150" spc="24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important</a:t>
            </a:r>
            <a:r>
              <a:rPr sz="1150" spc="-6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you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use</a:t>
            </a:r>
            <a:r>
              <a:rPr sz="1150" spc="-3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the</a:t>
            </a:r>
            <a:r>
              <a:rPr sz="1150" spc="-25" dirty="0">
                <a:solidFill>
                  <a:srgbClr val="6F6E6E"/>
                </a:solidFill>
                <a:latin typeface="Arial"/>
                <a:cs typeface="Arial"/>
              </a:rPr>
              <a:t> six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digit</a:t>
            </a:r>
            <a:r>
              <a:rPr sz="1150" spc="-5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code</a:t>
            </a:r>
            <a:r>
              <a:rPr sz="1150" spc="-6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(and</a:t>
            </a:r>
            <a:r>
              <a:rPr sz="1150" spc="-5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not</a:t>
            </a:r>
            <a:r>
              <a:rPr sz="1150" spc="-3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your</a:t>
            </a:r>
            <a:r>
              <a:rPr sz="1150" spc="24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unique</a:t>
            </a:r>
            <a:r>
              <a:rPr sz="1150" spc="-6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customer</a:t>
            </a:r>
            <a:r>
              <a:rPr sz="1150" spc="-6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6F6E6E"/>
                </a:solidFill>
                <a:latin typeface="Arial"/>
                <a:cs typeface="Arial"/>
              </a:rPr>
              <a:t>ID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or</a:t>
            </a:r>
            <a:r>
              <a:rPr sz="1150" spc="-3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email</a:t>
            </a:r>
            <a:r>
              <a:rPr sz="1150" spc="-13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address).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Arial"/>
              <a:cs typeface="Arial"/>
            </a:endParaRPr>
          </a:p>
          <a:p>
            <a:pPr marL="305435">
              <a:lnSpc>
                <a:spcPct val="100000"/>
              </a:lnSpc>
            </a:pPr>
            <a:r>
              <a:rPr sz="1150" b="1" spc="-10" dirty="0">
                <a:solidFill>
                  <a:srgbClr val="6F6E6E"/>
                </a:solidFill>
                <a:latin typeface="Arial"/>
                <a:cs typeface="Arial"/>
              </a:rPr>
              <a:t>Email </a:t>
            </a:r>
            <a:r>
              <a:rPr sz="1150" b="1" spc="-20" dirty="0">
                <a:solidFill>
                  <a:srgbClr val="6F6E6E"/>
                </a:solidFill>
                <a:latin typeface="Arial"/>
                <a:cs typeface="Arial"/>
              </a:rPr>
              <a:t>verification</a:t>
            </a:r>
            <a:r>
              <a:rPr sz="1150" b="1" spc="-1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6F6E6E"/>
                </a:solidFill>
                <a:latin typeface="Arial"/>
                <a:cs typeface="Arial"/>
              </a:rPr>
              <a:t>code:</a:t>
            </a:r>
            <a:r>
              <a:rPr sz="1150" b="1" spc="-6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695064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 dirty="0">
              <a:latin typeface="Arial"/>
              <a:cs typeface="Arial"/>
            </a:endParaRPr>
          </a:p>
          <a:p>
            <a:pPr marL="305435" marR="292100">
              <a:lnSpc>
                <a:spcPct val="100899"/>
              </a:lnSpc>
              <a:spcBef>
                <a:spcPts val="5"/>
              </a:spcBef>
            </a:pPr>
            <a:r>
              <a:rPr sz="1150" b="1" spc="-25" dirty="0">
                <a:solidFill>
                  <a:srgbClr val="6F6E6E"/>
                </a:solidFill>
                <a:latin typeface="Arial"/>
                <a:cs typeface="Arial"/>
              </a:rPr>
              <a:t>Verification</a:t>
            </a:r>
            <a:r>
              <a:rPr sz="1150" b="1" spc="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6F6E6E"/>
                </a:solidFill>
                <a:latin typeface="Arial"/>
                <a:cs typeface="Arial"/>
              </a:rPr>
              <a:t>link: </a:t>
            </a:r>
            <a:r>
              <a:rPr sz="1150" spc="-10" dirty="0">
                <a:solidFill>
                  <a:srgbClr val="009E6F"/>
                </a:solidFill>
                <a:latin typeface="Arial"/>
                <a:cs typeface="Arial"/>
              </a:rPr>
              <a:t>https://retiready.co.uk/public/getstarted/verify- </a:t>
            </a:r>
            <a:r>
              <a:rPr sz="1150" dirty="0">
                <a:solidFill>
                  <a:srgbClr val="009E6F"/>
                </a:solidFill>
                <a:latin typeface="Arial"/>
                <a:cs typeface="Arial"/>
              </a:rPr>
              <a:t>email.</a:t>
            </a:r>
            <a:r>
              <a:rPr sz="1150" spc="135" dirty="0">
                <a:solidFill>
                  <a:srgbClr val="009E6F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009E6F"/>
                </a:solidFill>
                <a:latin typeface="Arial"/>
                <a:cs typeface="Arial"/>
              </a:rPr>
              <a:t>html? </a:t>
            </a:r>
            <a:r>
              <a:rPr sz="1150" spc="-25" dirty="0">
                <a:solidFill>
                  <a:srgbClr val="009E6F"/>
                </a:solidFill>
                <a:latin typeface="Arial"/>
                <a:cs typeface="Arial"/>
              </a:rPr>
              <a:t>verificationCode=695064&amp;policyNumber=7087 </a:t>
            </a:r>
            <a:r>
              <a:rPr sz="1150" spc="-20" dirty="0">
                <a:solidFill>
                  <a:srgbClr val="009E6F"/>
                </a:solidFill>
                <a:latin typeface="Arial"/>
                <a:cs typeface="Arial"/>
              </a:rPr>
              <a:t>5749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Arial"/>
              <a:cs typeface="Arial"/>
            </a:endParaRPr>
          </a:p>
          <a:p>
            <a:pPr marL="305435" marR="578485">
              <a:lnSpc>
                <a:spcPct val="101699"/>
              </a:lnSpc>
            </a:pP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If</a:t>
            </a:r>
            <a:r>
              <a:rPr sz="1150" spc="-1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you’re</a:t>
            </a:r>
            <a:r>
              <a:rPr sz="1150" spc="-5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unsure</a:t>
            </a:r>
            <a:r>
              <a:rPr sz="1150" spc="-3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which</a:t>
            </a:r>
            <a:r>
              <a:rPr sz="1150" spc="-3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code</a:t>
            </a:r>
            <a:r>
              <a:rPr sz="1150" spc="-5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to</a:t>
            </a:r>
            <a:r>
              <a:rPr sz="1150" spc="-2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use,</a:t>
            </a:r>
            <a:r>
              <a:rPr sz="1150" spc="-3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please chat</a:t>
            </a:r>
            <a:r>
              <a:rPr sz="1150" spc="-4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to</a:t>
            </a:r>
            <a:r>
              <a:rPr sz="1150" spc="250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6F6E6E"/>
                </a:solidFill>
                <a:latin typeface="Arial"/>
                <a:cs typeface="Arial"/>
              </a:rPr>
              <a:t>us</a:t>
            </a:r>
            <a:r>
              <a:rPr sz="1150" spc="-45" dirty="0">
                <a:solidFill>
                  <a:srgbClr val="6F6E6E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6F6E6E"/>
                </a:solidFill>
                <a:latin typeface="Arial"/>
                <a:cs typeface="Arial"/>
              </a:rPr>
              <a:t>online.</a:t>
            </a:r>
            <a:endParaRPr sz="115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4788" y="358139"/>
            <a:ext cx="156972" cy="15697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61576" y="358139"/>
            <a:ext cx="155448" cy="15697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413715" y="7220813"/>
            <a:ext cx="7924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r>
              <a:rPr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584200"/>
            <a:ext cx="298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35" dirty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7068" y="1346200"/>
            <a:ext cx="3123565" cy="23820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sz="14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4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populated,</a:t>
            </a:r>
            <a:r>
              <a:rPr sz="14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sz="14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spc="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isn’t,</a:t>
            </a:r>
            <a:r>
              <a:rPr sz="14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4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manually</a:t>
            </a:r>
            <a:r>
              <a:rPr sz="1400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sz="14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4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GB"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</a:t>
            </a:r>
            <a:r>
              <a:rPr sz="14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  <a:r>
              <a:rPr sz="14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sz="14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</a:t>
            </a:r>
            <a:r>
              <a:rPr sz="14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sz="1400" spc="-8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4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they’ll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4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</a:t>
            </a:r>
            <a:r>
              <a:rPr sz="14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397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sz="1400" spc="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4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  <a:r>
              <a:rPr sz="1400" spc="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sz="1400" spc="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4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employee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4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4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4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‘resend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verification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email’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</a:t>
            </a:r>
            <a:r>
              <a:rPr sz="14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4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sz="14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GB"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14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068" y="4979711"/>
            <a:ext cx="2872232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sz="14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they’ve</a:t>
            </a:r>
            <a:r>
              <a:rPr sz="1400" spc="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sz="1400" spc="-7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this, they</a:t>
            </a:r>
            <a:r>
              <a:rPr sz="14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sz="14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sz="14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400" spc="-6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‘Complete’.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4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400" spc="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14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sz="1400" spc="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GB"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92043" y="2139315"/>
            <a:ext cx="6625590" cy="4083685"/>
            <a:chOff x="3392043" y="1969007"/>
            <a:chExt cx="6625590" cy="40836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9828" y="1969007"/>
              <a:ext cx="5297424" cy="40050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80282" y="2302001"/>
              <a:ext cx="3087370" cy="1828800"/>
            </a:xfrm>
            <a:custGeom>
              <a:avLst/>
              <a:gdLst/>
              <a:ahLst/>
              <a:cxnLst/>
              <a:rect l="l" t="t" r="r" b="b"/>
              <a:pathLst>
                <a:path w="3087370" h="1828800">
                  <a:moveTo>
                    <a:pt x="0" y="0"/>
                  </a:moveTo>
                  <a:lnTo>
                    <a:pt x="3087242" y="0"/>
                  </a:lnTo>
                  <a:lnTo>
                    <a:pt x="3087242" y="1828673"/>
                  </a:lnTo>
                </a:path>
              </a:pathLst>
            </a:custGeom>
            <a:ln w="19050">
              <a:solidFill>
                <a:srgbClr val="12B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9900" y="4120897"/>
              <a:ext cx="94486" cy="9448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80282" y="2897885"/>
              <a:ext cx="4672965" cy="3145155"/>
            </a:xfrm>
            <a:custGeom>
              <a:avLst/>
              <a:gdLst/>
              <a:ahLst/>
              <a:cxnLst/>
              <a:rect l="l" t="t" r="r" b="b"/>
              <a:pathLst>
                <a:path w="4672965" h="3145154">
                  <a:moveTo>
                    <a:pt x="0" y="0"/>
                  </a:moveTo>
                  <a:lnTo>
                    <a:pt x="2070734" y="0"/>
                  </a:lnTo>
                  <a:lnTo>
                    <a:pt x="2070734" y="2552192"/>
                  </a:lnTo>
                </a:path>
                <a:path w="4672965" h="3145154">
                  <a:moveTo>
                    <a:pt x="2079497" y="3145028"/>
                  </a:moveTo>
                  <a:lnTo>
                    <a:pt x="2140457" y="3143250"/>
                  </a:lnTo>
                  <a:lnTo>
                    <a:pt x="2199640" y="3138042"/>
                  </a:lnTo>
                  <a:lnTo>
                    <a:pt x="2256408" y="3129788"/>
                  </a:lnTo>
                  <a:lnTo>
                    <a:pt x="2310765" y="3118358"/>
                  </a:lnTo>
                  <a:lnTo>
                    <a:pt x="2362072" y="3104261"/>
                  </a:lnTo>
                  <a:lnTo>
                    <a:pt x="2410205" y="3087370"/>
                  </a:lnTo>
                  <a:lnTo>
                    <a:pt x="2454655" y="3068066"/>
                  </a:lnTo>
                  <a:lnTo>
                    <a:pt x="2495168" y="3046476"/>
                  </a:lnTo>
                  <a:lnTo>
                    <a:pt x="2531364" y="3022854"/>
                  </a:lnTo>
                  <a:lnTo>
                    <a:pt x="2562987" y="2997200"/>
                  </a:lnTo>
                  <a:lnTo>
                    <a:pt x="2589656" y="2969768"/>
                  </a:lnTo>
                  <a:lnTo>
                    <a:pt x="2626487" y="2910586"/>
                  </a:lnTo>
                  <a:lnTo>
                    <a:pt x="2639441" y="2846578"/>
                  </a:lnTo>
                  <a:lnTo>
                    <a:pt x="2636139" y="2814066"/>
                  </a:lnTo>
                  <a:lnTo>
                    <a:pt x="2610866" y="2752217"/>
                  </a:lnTo>
                  <a:lnTo>
                    <a:pt x="2562987" y="2695956"/>
                  </a:lnTo>
                  <a:lnTo>
                    <a:pt x="2531364" y="2670302"/>
                  </a:lnTo>
                  <a:lnTo>
                    <a:pt x="2495168" y="2646553"/>
                  </a:lnTo>
                  <a:lnTo>
                    <a:pt x="2454655" y="2624963"/>
                  </a:lnTo>
                  <a:lnTo>
                    <a:pt x="2410205" y="2605659"/>
                  </a:lnTo>
                  <a:lnTo>
                    <a:pt x="2362072" y="2588895"/>
                  </a:lnTo>
                  <a:lnTo>
                    <a:pt x="2310765" y="2574671"/>
                  </a:lnTo>
                  <a:lnTo>
                    <a:pt x="2256408" y="2563368"/>
                  </a:lnTo>
                  <a:lnTo>
                    <a:pt x="2199640" y="2554986"/>
                  </a:lnTo>
                  <a:lnTo>
                    <a:pt x="2140457" y="2549906"/>
                  </a:lnTo>
                  <a:lnTo>
                    <a:pt x="2079497" y="2548128"/>
                  </a:lnTo>
                  <a:lnTo>
                    <a:pt x="2018410" y="2549906"/>
                  </a:lnTo>
                  <a:lnTo>
                    <a:pt x="1959355" y="2554986"/>
                  </a:lnTo>
                  <a:lnTo>
                    <a:pt x="1902459" y="2563368"/>
                  </a:lnTo>
                  <a:lnTo>
                    <a:pt x="1848103" y="2574671"/>
                  </a:lnTo>
                  <a:lnTo>
                    <a:pt x="1796795" y="2588895"/>
                  </a:lnTo>
                  <a:lnTo>
                    <a:pt x="1748663" y="2605659"/>
                  </a:lnTo>
                  <a:lnTo>
                    <a:pt x="1704213" y="2624963"/>
                  </a:lnTo>
                  <a:lnTo>
                    <a:pt x="1663700" y="2646553"/>
                  </a:lnTo>
                  <a:lnTo>
                    <a:pt x="1627504" y="2670302"/>
                  </a:lnTo>
                  <a:lnTo>
                    <a:pt x="1595881" y="2695956"/>
                  </a:lnTo>
                  <a:lnTo>
                    <a:pt x="1569212" y="2723261"/>
                  </a:lnTo>
                  <a:lnTo>
                    <a:pt x="1532381" y="2782570"/>
                  </a:lnTo>
                  <a:lnTo>
                    <a:pt x="1519427" y="2846578"/>
                  </a:lnTo>
                  <a:lnTo>
                    <a:pt x="1522729" y="2879090"/>
                  </a:lnTo>
                  <a:lnTo>
                    <a:pt x="1548002" y="2940939"/>
                  </a:lnTo>
                  <a:lnTo>
                    <a:pt x="1595881" y="2997200"/>
                  </a:lnTo>
                  <a:lnTo>
                    <a:pt x="1627504" y="3022854"/>
                  </a:lnTo>
                  <a:lnTo>
                    <a:pt x="1663700" y="3046476"/>
                  </a:lnTo>
                  <a:lnTo>
                    <a:pt x="1704213" y="3068066"/>
                  </a:lnTo>
                  <a:lnTo>
                    <a:pt x="1748663" y="3087370"/>
                  </a:lnTo>
                  <a:lnTo>
                    <a:pt x="1796795" y="3104261"/>
                  </a:lnTo>
                  <a:lnTo>
                    <a:pt x="1848103" y="3118358"/>
                  </a:lnTo>
                  <a:lnTo>
                    <a:pt x="1902459" y="3129788"/>
                  </a:lnTo>
                  <a:lnTo>
                    <a:pt x="1959355" y="3138042"/>
                  </a:lnTo>
                  <a:lnTo>
                    <a:pt x="2018410" y="3143250"/>
                  </a:lnTo>
                  <a:lnTo>
                    <a:pt x="2079497" y="3145028"/>
                  </a:lnTo>
                  <a:close/>
                </a:path>
                <a:path w="4672965" h="3145154">
                  <a:moveTo>
                    <a:pt x="4209288" y="2783713"/>
                  </a:moveTo>
                  <a:lnTo>
                    <a:pt x="4267453" y="2781681"/>
                  </a:lnTo>
                  <a:lnTo>
                    <a:pt x="4323334" y="2775458"/>
                  </a:lnTo>
                  <a:lnTo>
                    <a:pt x="4376673" y="2765425"/>
                  </a:lnTo>
                  <a:lnTo>
                    <a:pt x="4427093" y="2751963"/>
                  </a:lnTo>
                  <a:lnTo>
                    <a:pt x="4473956" y="2735072"/>
                  </a:lnTo>
                  <a:lnTo>
                    <a:pt x="4517009" y="2715133"/>
                  </a:lnTo>
                  <a:lnTo>
                    <a:pt x="4555617" y="2692527"/>
                  </a:lnTo>
                  <a:lnTo>
                    <a:pt x="4589525" y="2667254"/>
                  </a:lnTo>
                  <a:lnTo>
                    <a:pt x="4618354" y="2639695"/>
                  </a:lnTo>
                  <a:lnTo>
                    <a:pt x="4658487" y="2578862"/>
                  </a:lnTo>
                  <a:lnTo>
                    <a:pt x="4672584" y="2512060"/>
                  </a:lnTo>
                  <a:lnTo>
                    <a:pt x="4669027" y="2477897"/>
                  </a:lnTo>
                  <a:lnTo>
                    <a:pt x="4641342" y="2413762"/>
                  </a:lnTo>
                  <a:lnTo>
                    <a:pt x="4589525" y="2356739"/>
                  </a:lnTo>
                  <a:lnTo>
                    <a:pt x="4555617" y="2331593"/>
                  </a:lnTo>
                  <a:lnTo>
                    <a:pt x="4517009" y="2308860"/>
                  </a:lnTo>
                  <a:lnTo>
                    <a:pt x="4473956" y="2288921"/>
                  </a:lnTo>
                  <a:lnTo>
                    <a:pt x="4427093" y="2272157"/>
                  </a:lnTo>
                  <a:lnTo>
                    <a:pt x="4376673" y="2258568"/>
                  </a:lnTo>
                  <a:lnTo>
                    <a:pt x="4323334" y="2248535"/>
                  </a:lnTo>
                  <a:lnTo>
                    <a:pt x="4267453" y="2242439"/>
                  </a:lnTo>
                  <a:lnTo>
                    <a:pt x="4209288" y="2240280"/>
                  </a:lnTo>
                  <a:lnTo>
                    <a:pt x="4151121" y="2242439"/>
                  </a:lnTo>
                  <a:lnTo>
                    <a:pt x="4095241" y="2248535"/>
                  </a:lnTo>
                  <a:lnTo>
                    <a:pt x="4041774" y="2258568"/>
                  </a:lnTo>
                  <a:lnTo>
                    <a:pt x="3991483" y="2272157"/>
                  </a:lnTo>
                  <a:lnTo>
                    <a:pt x="3944619" y="2288921"/>
                  </a:lnTo>
                  <a:lnTo>
                    <a:pt x="3901566" y="2308860"/>
                  </a:lnTo>
                  <a:lnTo>
                    <a:pt x="3862959" y="2331593"/>
                  </a:lnTo>
                  <a:lnTo>
                    <a:pt x="3829049" y="2356739"/>
                  </a:lnTo>
                  <a:lnTo>
                    <a:pt x="3800220" y="2384298"/>
                  </a:lnTo>
                  <a:lnTo>
                    <a:pt x="3760089" y="2445131"/>
                  </a:lnTo>
                  <a:lnTo>
                    <a:pt x="3745991" y="2512060"/>
                  </a:lnTo>
                  <a:lnTo>
                    <a:pt x="3749547" y="2546096"/>
                  </a:lnTo>
                  <a:lnTo>
                    <a:pt x="3777234" y="2610231"/>
                  </a:lnTo>
                  <a:lnTo>
                    <a:pt x="3829049" y="2667254"/>
                  </a:lnTo>
                  <a:lnTo>
                    <a:pt x="3862959" y="2692527"/>
                  </a:lnTo>
                  <a:lnTo>
                    <a:pt x="3901566" y="2715133"/>
                  </a:lnTo>
                  <a:lnTo>
                    <a:pt x="3944619" y="2735072"/>
                  </a:lnTo>
                  <a:lnTo>
                    <a:pt x="3991483" y="2751963"/>
                  </a:lnTo>
                  <a:lnTo>
                    <a:pt x="4041774" y="2765425"/>
                  </a:lnTo>
                  <a:lnTo>
                    <a:pt x="4095241" y="2775458"/>
                  </a:lnTo>
                  <a:lnTo>
                    <a:pt x="4151121" y="2781681"/>
                  </a:lnTo>
                  <a:lnTo>
                    <a:pt x="4209288" y="2783713"/>
                  </a:lnTo>
                  <a:close/>
                </a:path>
              </a:pathLst>
            </a:custGeom>
            <a:ln w="19050">
              <a:solidFill>
                <a:srgbClr val="12B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01568" y="4811267"/>
              <a:ext cx="4594225" cy="318770"/>
            </a:xfrm>
            <a:custGeom>
              <a:avLst/>
              <a:gdLst/>
              <a:ahLst/>
              <a:cxnLst/>
              <a:rect l="l" t="t" r="r" b="b"/>
              <a:pathLst>
                <a:path w="4594225" h="318770">
                  <a:moveTo>
                    <a:pt x="4594225" y="318389"/>
                  </a:moveTo>
                  <a:lnTo>
                    <a:pt x="4594225" y="0"/>
                  </a:lnTo>
                  <a:lnTo>
                    <a:pt x="0" y="0"/>
                  </a:lnTo>
                </a:path>
              </a:pathLst>
            </a:custGeom>
            <a:ln w="19048">
              <a:solidFill>
                <a:srgbClr val="12B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4788" y="358139"/>
            <a:ext cx="156972" cy="1569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61576" y="358139"/>
            <a:ext cx="155448" cy="15697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413715" y="7220813"/>
            <a:ext cx="7924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r>
              <a:rPr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584200"/>
            <a:ext cx="4513834" cy="4482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95"/>
              </a:spcBef>
            </a:pPr>
            <a:r>
              <a:rPr spc="-65" dirty="0"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  <a:r>
              <a:rPr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3268" y="1667868"/>
            <a:ext cx="3100832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</a:t>
            </a:r>
            <a:r>
              <a:rPr sz="16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sz="16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6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sz="1600" spc="-8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600" spc="-8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‘Sign</a:t>
            </a:r>
            <a:r>
              <a:rPr sz="1600" spc="6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In’ to 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Retiready</a:t>
            </a:r>
            <a:r>
              <a:rPr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account,</a:t>
            </a:r>
            <a:r>
              <a:rPr sz="16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600" spc="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600" spc="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sz="16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tools,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sz="1600" spc="-10" dirty="0" err="1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Retiready</a:t>
            </a:r>
            <a:r>
              <a:rPr lang="en-GB"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Score’.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21177" y="2343911"/>
            <a:ext cx="6885305" cy="3804285"/>
            <a:chOff x="3321177" y="2343911"/>
            <a:chExt cx="6885305" cy="38042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0772" y="2343911"/>
              <a:ext cx="6315456" cy="38039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30702" y="2940557"/>
              <a:ext cx="1600200" cy="2146300"/>
            </a:xfrm>
            <a:custGeom>
              <a:avLst/>
              <a:gdLst/>
              <a:ahLst/>
              <a:cxnLst/>
              <a:rect l="l" t="t" r="r" b="b"/>
              <a:pathLst>
                <a:path w="1600200" h="2146300">
                  <a:moveTo>
                    <a:pt x="1129792" y="2145791"/>
                  </a:moveTo>
                  <a:lnTo>
                    <a:pt x="1188847" y="2143760"/>
                  </a:lnTo>
                  <a:lnTo>
                    <a:pt x="1245615" y="2137791"/>
                  </a:lnTo>
                  <a:lnTo>
                    <a:pt x="1299718" y="2128139"/>
                  </a:lnTo>
                  <a:lnTo>
                    <a:pt x="1350772" y="2115185"/>
                  </a:lnTo>
                  <a:lnTo>
                    <a:pt x="1398397" y="2098929"/>
                  </a:lnTo>
                  <a:lnTo>
                    <a:pt x="1441958" y="2079752"/>
                  </a:lnTo>
                  <a:lnTo>
                    <a:pt x="1481201" y="2058034"/>
                  </a:lnTo>
                  <a:lnTo>
                    <a:pt x="1515618" y="2033777"/>
                  </a:lnTo>
                  <a:lnTo>
                    <a:pt x="1544701" y="2007234"/>
                  </a:lnTo>
                  <a:lnTo>
                    <a:pt x="1585468" y="1948814"/>
                  </a:lnTo>
                  <a:lnTo>
                    <a:pt x="1599819" y="1884426"/>
                  </a:lnTo>
                  <a:lnTo>
                    <a:pt x="1596136" y="1851659"/>
                  </a:lnTo>
                  <a:lnTo>
                    <a:pt x="1568196" y="1789937"/>
                  </a:lnTo>
                  <a:lnTo>
                    <a:pt x="1515618" y="1735073"/>
                  </a:lnTo>
                  <a:lnTo>
                    <a:pt x="1481201" y="1710816"/>
                  </a:lnTo>
                  <a:lnTo>
                    <a:pt x="1441958" y="1688972"/>
                  </a:lnTo>
                  <a:lnTo>
                    <a:pt x="1398397" y="1669922"/>
                  </a:lnTo>
                  <a:lnTo>
                    <a:pt x="1350772" y="1653666"/>
                  </a:lnTo>
                  <a:lnTo>
                    <a:pt x="1299718" y="1640712"/>
                  </a:lnTo>
                  <a:lnTo>
                    <a:pt x="1245615" y="1631060"/>
                  </a:lnTo>
                  <a:lnTo>
                    <a:pt x="1188847" y="1625091"/>
                  </a:lnTo>
                  <a:lnTo>
                    <a:pt x="1129792" y="1623059"/>
                  </a:lnTo>
                  <a:lnTo>
                    <a:pt x="1070864" y="1625091"/>
                  </a:lnTo>
                  <a:lnTo>
                    <a:pt x="1014095" y="1631060"/>
                  </a:lnTo>
                  <a:lnTo>
                    <a:pt x="959993" y="1640712"/>
                  </a:lnTo>
                  <a:lnTo>
                    <a:pt x="908938" y="1653666"/>
                  </a:lnTo>
                  <a:lnTo>
                    <a:pt x="861313" y="1669922"/>
                  </a:lnTo>
                  <a:lnTo>
                    <a:pt x="817752" y="1688972"/>
                  </a:lnTo>
                  <a:lnTo>
                    <a:pt x="778510" y="1710816"/>
                  </a:lnTo>
                  <a:lnTo>
                    <a:pt x="744093" y="1735073"/>
                  </a:lnTo>
                  <a:lnTo>
                    <a:pt x="715010" y="1761489"/>
                  </a:lnTo>
                  <a:lnTo>
                    <a:pt x="674243" y="1820036"/>
                  </a:lnTo>
                  <a:lnTo>
                    <a:pt x="659892" y="1884426"/>
                  </a:lnTo>
                  <a:lnTo>
                    <a:pt x="663575" y="1917191"/>
                  </a:lnTo>
                  <a:lnTo>
                    <a:pt x="691514" y="1978914"/>
                  </a:lnTo>
                  <a:lnTo>
                    <a:pt x="744093" y="2033777"/>
                  </a:lnTo>
                  <a:lnTo>
                    <a:pt x="778510" y="2058034"/>
                  </a:lnTo>
                  <a:lnTo>
                    <a:pt x="817752" y="2079752"/>
                  </a:lnTo>
                  <a:lnTo>
                    <a:pt x="861313" y="2098929"/>
                  </a:lnTo>
                  <a:lnTo>
                    <a:pt x="908938" y="2115185"/>
                  </a:lnTo>
                  <a:lnTo>
                    <a:pt x="959993" y="2128139"/>
                  </a:lnTo>
                  <a:lnTo>
                    <a:pt x="1014095" y="2137791"/>
                  </a:lnTo>
                  <a:lnTo>
                    <a:pt x="1070864" y="2143760"/>
                  </a:lnTo>
                  <a:lnTo>
                    <a:pt x="1129792" y="2145791"/>
                  </a:lnTo>
                  <a:close/>
                </a:path>
                <a:path w="1600200" h="2146300">
                  <a:moveTo>
                    <a:pt x="651763" y="1871217"/>
                  </a:moveTo>
                  <a:lnTo>
                    <a:pt x="0" y="18712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12B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4788" y="358139"/>
            <a:ext cx="156972" cy="1569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61576" y="358139"/>
            <a:ext cx="155448" cy="1569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413715" y="7220813"/>
            <a:ext cx="7924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r>
              <a:rPr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DCC9F6-FAEC-4718-A393-391937005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15" y="3727380"/>
            <a:ext cx="2432175" cy="13526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900" y="736600"/>
            <a:ext cx="3276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Retiready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7068" y="1913888"/>
            <a:ext cx="2796032" cy="3964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instantly</a:t>
            </a:r>
            <a:r>
              <a:rPr sz="1600" spc="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600" spc="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Retiready</a:t>
            </a:r>
            <a:r>
              <a:rPr sz="16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6200">
              <a:lnSpc>
                <a:spcPct val="100000"/>
              </a:lnSpc>
            </a:pP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600" spc="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600" spc="-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</a:t>
            </a:r>
            <a:r>
              <a:rPr sz="16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noting</a:t>
            </a:r>
            <a:r>
              <a:rPr sz="1600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1600" spc="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sz="1600" spc="-7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sz="16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sz="1600" spc="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spc="4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</a:t>
            </a:r>
            <a:r>
              <a:rPr lang="en-GB" sz="1600" spc="40" dirty="0" err="1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</a:t>
            </a:r>
            <a:r>
              <a:rPr sz="16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money</a:t>
            </a:r>
            <a:r>
              <a:rPr sz="1600" spc="-5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 in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their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until</a:t>
            </a:r>
            <a:r>
              <a:rPr sz="16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sz="1600" spc="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sz="1600" spc="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sz="16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sz="1600" spc="-6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0795">
              <a:lnSpc>
                <a:spcPct val="100000"/>
              </a:lnSpc>
            </a:pP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600" spc="-5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600" spc="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600" spc="-5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document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library,</a:t>
            </a:r>
            <a:r>
              <a:rPr sz="16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sz="1600" spc="-7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they’ll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sz="1600" spc="-4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600" spc="-1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sz="16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sz="160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sz="1600" spc="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sz="1600" spc="-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35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</a:t>
            </a:r>
            <a:r>
              <a:rPr sz="1600" spc="-20" dirty="0">
                <a:solidFill>
                  <a:srgbClr val="37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68496" y="1935479"/>
            <a:ext cx="5812790" cy="4747260"/>
            <a:chOff x="3968496" y="1935479"/>
            <a:chExt cx="5812790" cy="47472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8496" y="1935479"/>
              <a:ext cx="5812536" cy="47472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30617" y="4007357"/>
              <a:ext cx="737870" cy="426720"/>
            </a:xfrm>
            <a:custGeom>
              <a:avLst/>
              <a:gdLst/>
              <a:ahLst/>
              <a:cxnLst/>
              <a:rect l="l" t="t" r="r" b="b"/>
              <a:pathLst>
                <a:path w="737870" h="426720">
                  <a:moveTo>
                    <a:pt x="368680" y="426211"/>
                  </a:moveTo>
                  <a:lnTo>
                    <a:pt x="428498" y="423544"/>
                  </a:lnTo>
                  <a:lnTo>
                    <a:pt x="485139" y="415416"/>
                  </a:lnTo>
                  <a:lnTo>
                    <a:pt x="538099" y="402462"/>
                  </a:lnTo>
                  <a:lnTo>
                    <a:pt x="586358" y="385190"/>
                  </a:lnTo>
                  <a:lnTo>
                    <a:pt x="629411" y="363854"/>
                  </a:lnTo>
                  <a:lnTo>
                    <a:pt x="666241" y="338962"/>
                  </a:lnTo>
                  <a:lnTo>
                    <a:pt x="696213" y="311149"/>
                  </a:lnTo>
                  <a:lnTo>
                    <a:pt x="732535" y="247650"/>
                  </a:lnTo>
                  <a:lnTo>
                    <a:pt x="737361" y="213105"/>
                  </a:lnTo>
                  <a:lnTo>
                    <a:pt x="732535" y="178562"/>
                  </a:lnTo>
                  <a:lnTo>
                    <a:pt x="696213" y="115188"/>
                  </a:lnTo>
                  <a:lnTo>
                    <a:pt x="666241" y="87249"/>
                  </a:lnTo>
                  <a:lnTo>
                    <a:pt x="629411" y="62483"/>
                  </a:lnTo>
                  <a:lnTo>
                    <a:pt x="586358" y="41148"/>
                  </a:lnTo>
                  <a:lnTo>
                    <a:pt x="538099" y="23749"/>
                  </a:lnTo>
                  <a:lnTo>
                    <a:pt x="485139" y="10921"/>
                  </a:lnTo>
                  <a:lnTo>
                    <a:pt x="428498" y="2793"/>
                  </a:lnTo>
                  <a:lnTo>
                    <a:pt x="368680" y="0"/>
                  </a:lnTo>
                  <a:lnTo>
                    <a:pt x="308863" y="2793"/>
                  </a:lnTo>
                  <a:lnTo>
                    <a:pt x="252095" y="10921"/>
                  </a:lnTo>
                  <a:lnTo>
                    <a:pt x="199262" y="23749"/>
                  </a:lnTo>
                  <a:lnTo>
                    <a:pt x="150875" y="41148"/>
                  </a:lnTo>
                  <a:lnTo>
                    <a:pt x="107950" y="62483"/>
                  </a:lnTo>
                  <a:lnTo>
                    <a:pt x="71120" y="87249"/>
                  </a:lnTo>
                  <a:lnTo>
                    <a:pt x="41148" y="115188"/>
                  </a:lnTo>
                  <a:lnTo>
                    <a:pt x="4825" y="178562"/>
                  </a:lnTo>
                  <a:lnTo>
                    <a:pt x="0" y="213105"/>
                  </a:lnTo>
                  <a:lnTo>
                    <a:pt x="4825" y="247650"/>
                  </a:lnTo>
                  <a:lnTo>
                    <a:pt x="41148" y="311149"/>
                  </a:lnTo>
                  <a:lnTo>
                    <a:pt x="71120" y="338962"/>
                  </a:lnTo>
                  <a:lnTo>
                    <a:pt x="107950" y="363854"/>
                  </a:lnTo>
                  <a:lnTo>
                    <a:pt x="150875" y="385190"/>
                  </a:lnTo>
                  <a:lnTo>
                    <a:pt x="199262" y="402462"/>
                  </a:lnTo>
                  <a:lnTo>
                    <a:pt x="252095" y="415416"/>
                  </a:lnTo>
                  <a:lnTo>
                    <a:pt x="308863" y="423544"/>
                  </a:lnTo>
                  <a:lnTo>
                    <a:pt x="368680" y="426211"/>
                  </a:lnTo>
                  <a:close/>
                </a:path>
              </a:pathLst>
            </a:custGeom>
            <a:ln w="19049">
              <a:solidFill>
                <a:srgbClr val="12B9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4788" y="358139"/>
            <a:ext cx="156972" cy="1569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61576" y="358139"/>
            <a:ext cx="155448" cy="15697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413715" y="7220813"/>
            <a:ext cx="79248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r>
              <a:rPr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986</Words>
  <Application>Microsoft Office PowerPoint</Application>
  <PresentationFormat>Custom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Retiready</vt:lpstr>
      <vt:lpstr>Activation email</vt:lpstr>
      <vt:lpstr>Account activation</vt:lpstr>
      <vt:lpstr>Profile information</vt:lpstr>
      <vt:lpstr>Email verification</vt:lpstr>
      <vt:lpstr>Email verification</vt:lpstr>
      <vt:lpstr>Confirmation and activation</vt:lpstr>
      <vt:lpstr>Retiready service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Melanie</dc:creator>
  <cp:lastModifiedBy>Cameron, Amy</cp:lastModifiedBy>
  <cp:revision>5</cp:revision>
  <dcterms:created xsi:type="dcterms:W3CDTF">2022-04-21T11:16:21Z</dcterms:created>
  <dcterms:modified xsi:type="dcterms:W3CDTF">2024-09-03T10:55:54Z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2022-04-21T00:00:00Z</vt:filetime>
  </property>
</Properties>
</file>